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370"/>
  </p:notesMasterIdLst>
  <p:sldIdLst>
    <p:sldId id="256" r:id="rId5"/>
    <p:sldId id="667" r:id="rId6"/>
    <p:sldId id="653" r:id="rId7"/>
    <p:sldId id="271" r:id="rId8"/>
    <p:sldId id="272" r:id="rId9"/>
    <p:sldId id="654" r:id="rId10"/>
    <p:sldId id="257" r:id="rId11"/>
    <p:sldId id="259" r:id="rId12"/>
    <p:sldId id="260" r:id="rId13"/>
    <p:sldId id="261" r:id="rId14"/>
    <p:sldId id="262" r:id="rId15"/>
    <p:sldId id="265" r:id="rId16"/>
    <p:sldId id="263" r:id="rId17"/>
    <p:sldId id="264" r:id="rId18"/>
    <p:sldId id="266" r:id="rId19"/>
    <p:sldId id="267" r:id="rId20"/>
    <p:sldId id="268" r:id="rId21"/>
    <p:sldId id="269" r:id="rId22"/>
    <p:sldId id="270" r:id="rId23"/>
    <p:sldId id="274" r:id="rId24"/>
    <p:sldId id="275" r:id="rId25"/>
    <p:sldId id="276" r:id="rId26"/>
    <p:sldId id="277" r:id="rId27"/>
    <p:sldId id="655" r:id="rId28"/>
    <p:sldId id="278" r:id="rId29"/>
    <p:sldId id="279" r:id="rId30"/>
    <p:sldId id="656" r:id="rId31"/>
    <p:sldId id="359" r:id="rId32"/>
    <p:sldId id="353" r:id="rId33"/>
    <p:sldId id="354" r:id="rId34"/>
    <p:sldId id="369" r:id="rId35"/>
    <p:sldId id="355" r:id="rId36"/>
    <p:sldId id="356" r:id="rId37"/>
    <p:sldId id="357" r:id="rId38"/>
    <p:sldId id="358" r:id="rId39"/>
    <p:sldId id="351" r:id="rId40"/>
    <p:sldId id="403" r:id="rId41"/>
    <p:sldId id="404" r:id="rId42"/>
    <p:sldId id="405" r:id="rId43"/>
    <p:sldId id="407" r:id="rId44"/>
    <p:sldId id="406" r:id="rId45"/>
    <p:sldId id="411" r:id="rId46"/>
    <p:sldId id="408" r:id="rId47"/>
    <p:sldId id="409" r:id="rId48"/>
    <p:sldId id="410" r:id="rId49"/>
    <p:sldId id="422" r:id="rId50"/>
    <p:sldId id="424" r:id="rId51"/>
    <p:sldId id="423" r:id="rId52"/>
    <p:sldId id="425" r:id="rId53"/>
    <p:sldId id="454" r:id="rId54"/>
    <p:sldId id="426" r:id="rId55"/>
    <p:sldId id="427" r:id="rId56"/>
    <p:sldId id="428" r:id="rId57"/>
    <p:sldId id="429" r:id="rId58"/>
    <p:sldId id="430" r:id="rId59"/>
    <p:sldId id="431" r:id="rId60"/>
    <p:sldId id="432" r:id="rId61"/>
    <p:sldId id="455" r:id="rId62"/>
    <p:sldId id="433" r:id="rId63"/>
    <p:sldId id="434" r:id="rId64"/>
    <p:sldId id="435" r:id="rId65"/>
    <p:sldId id="436" r:id="rId66"/>
    <p:sldId id="437" r:id="rId67"/>
    <p:sldId id="438" r:id="rId68"/>
    <p:sldId id="421" r:id="rId69"/>
    <p:sldId id="325" r:id="rId70"/>
    <p:sldId id="324" r:id="rId71"/>
    <p:sldId id="326" r:id="rId72"/>
    <p:sldId id="347" r:id="rId73"/>
    <p:sldId id="327" r:id="rId74"/>
    <p:sldId id="328" r:id="rId75"/>
    <p:sldId id="329" r:id="rId76"/>
    <p:sldId id="330" r:id="rId77"/>
    <p:sldId id="331" r:id="rId78"/>
    <p:sldId id="348" r:id="rId79"/>
    <p:sldId id="332" r:id="rId80"/>
    <p:sldId id="334" r:id="rId81"/>
    <p:sldId id="335" r:id="rId82"/>
    <p:sldId id="350" r:id="rId83"/>
    <p:sldId id="337" r:id="rId84"/>
    <p:sldId id="338" r:id="rId85"/>
    <p:sldId id="339" r:id="rId86"/>
    <p:sldId id="340" r:id="rId87"/>
    <p:sldId id="349" r:id="rId88"/>
    <p:sldId id="341" r:id="rId89"/>
    <p:sldId id="342" r:id="rId90"/>
    <p:sldId id="343" r:id="rId91"/>
    <p:sldId id="344" r:id="rId92"/>
    <p:sldId id="345" r:id="rId93"/>
    <p:sldId id="346" r:id="rId94"/>
    <p:sldId id="450" r:id="rId95"/>
    <p:sldId id="439" r:id="rId96"/>
    <p:sldId id="440" r:id="rId97"/>
    <p:sldId id="451" r:id="rId98"/>
    <p:sldId id="456" r:id="rId99"/>
    <p:sldId id="441" r:id="rId100"/>
    <p:sldId id="442" r:id="rId101"/>
    <p:sldId id="443" r:id="rId102"/>
    <p:sldId id="447" r:id="rId103"/>
    <p:sldId id="444" r:id="rId104"/>
    <p:sldId id="448" r:id="rId105"/>
    <p:sldId id="449" r:id="rId106"/>
    <p:sldId id="457" r:id="rId107"/>
    <p:sldId id="458" r:id="rId108"/>
    <p:sldId id="459" r:id="rId109"/>
    <p:sldId id="460" r:id="rId110"/>
    <p:sldId id="461" r:id="rId111"/>
    <p:sldId id="463" r:id="rId112"/>
    <p:sldId id="464" r:id="rId113"/>
    <p:sldId id="462" r:id="rId114"/>
    <p:sldId id="465" r:id="rId115"/>
    <p:sldId id="468" r:id="rId116"/>
    <p:sldId id="469" r:id="rId117"/>
    <p:sldId id="470" r:id="rId118"/>
    <p:sldId id="471" r:id="rId119"/>
    <p:sldId id="514" r:id="rId120"/>
    <p:sldId id="473" r:id="rId121"/>
    <p:sldId id="474" r:id="rId122"/>
    <p:sldId id="475" r:id="rId123"/>
    <p:sldId id="573" r:id="rId124"/>
    <p:sldId id="574" r:id="rId125"/>
    <p:sldId id="575" r:id="rId126"/>
    <p:sldId id="576" r:id="rId127"/>
    <p:sldId id="577" r:id="rId128"/>
    <p:sldId id="578" r:id="rId129"/>
    <p:sldId id="579" r:id="rId130"/>
    <p:sldId id="580" r:id="rId131"/>
    <p:sldId id="581" r:id="rId132"/>
    <p:sldId id="582" r:id="rId133"/>
    <p:sldId id="583" r:id="rId134"/>
    <p:sldId id="584" r:id="rId135"/>
    <p:sldId id="585" r:id="rId136"/>
    <p:sldId id="586" r:id="rId137"/>
    <p:sldId id="587" r:id="rId138"/>
    <p:sldId id="588" r:id="rId139"/>
    <p:sldId id="589" r:id="rId140"/>
    <p:sldId id="590" r:id="rId141"/>
    <p:sldId id="591" r:id="rId142"/>
    <p:sldId id="592" r:id="rId143"/>
    <p:sldId id="593" r:id="rId144"/>
    <p:sldId id="594" r:id="rId145"/>
    <p:sldId id="595" r:id="rId146"/>
    <p:sldId id="596" r:id="rId147"/>
    <p:sldId id="597" r:id="rId148"/>
    <p:sldId id="598" r:id="rId149"/>
    <p:sldId id="599" r:id="rId150"/>
    <p:sldId id="658" r:id="rId151"/>
    <p:sldId id="280" r:id="rId152"/>
    <p:sldId id="282" r:id="rId153"/>
    <p:sldId id="281" r:id="rId154"/>
    <p:sldId id="283" r:id="rId155"/>
    <p:sldId id="360" r:id="rId156"/>
    <p:sldId id="691" r:id="rId157"/>
    <p:sldId id="693" r:id="rId158"/>
    <p:sldId id="694" r:id="rId159"/>
    <p:sldId id="361" r:id="rId160"/>
    <p:sldId id="362" r:id="rId161"/>
    <p:sldId id="363" r:id="rId162"/>
    <p:sldId id="364" r:id="rId163"/>
    <p:sldId id="365" r:id="rId164"/>
    <p:sldId id="366" r:id="rId165"/>
    <p:sldId id="665" r:id="rId166"/>
    <p:sldId id="673" r:id="rId167"/>
    <p:sldId id="666" r:id="rId168"/>
    <p:sldId id="671" r:id="rId169"/>
    <p:sldId id="674" r:id="rId170"/>
    <p:sldId id="675" r:id="rId171"/>
    <p:sldId id="689" r:id="rId172"/>
    <p:sldId id="677" r:id="rId173"/>
    <p:sldId id="678" r:id="rId174"/>
    <p:sldId id="679" r:id="rId175"/>
    <p:sldId id="680" r:id="rId176"/>
    <p:sldId id="676" r:id="rId177"/>
    <p:sldId id="681" r:id="rId178"/>
    <p:sldId id="682" r:id="rId179"/>
    <p:sldId id="683" r:id="rId180"/>
    <p:sldId id="684" r:id="rId181"/>
    <p:sldId id="685" r:id="rId182"/>
    <p:sldId id="686" r:id="rId183"/>
    <p:sldId id="687" r:id="rId184"/>
    <p:sldId id="688" r:id="rId185"/>
    <p:sldId id="638" r:id="rId186"/>
    <p:sldId id="642" r:id="rId187"/>
    <p:sldId id="668" r:id="rId188"/>
    <p:sldId id="670" r:id="rId189"/>
    <p:sldId id="669" r:id="rId190"/>
    <p:sldId id="639" r:id="rId191"/>
    <p:sldId id="640" r:id="rId192"/>
    <p:sldId id="543" r:id="rId193"/>
    <p:sldId id="544" r:id="rId194"/>
    <p:sldId id="545" r:id="rId195"/>
    <p:sldId id="546" r:id="rId196"/>
    <p:sldId id="547" r:id="rId197"/>
    <p:sldId id="548" r:id="rId198"/>
    <p:sldId id="600" r:id="rId199"/>
    <p:sldId id="604" r:id="rId200"/>
    <p:sldId id="603" r:id="rId201"/>
    <p:sldId id="602" r:id="rId202"/>
    <p:sldId id="606" r:id="rId203"/>
    <p:sldId id="601" r:id="rId204"/>
    <p:sldId id="605" r:id="rId205"/>
    <p:sldId id="607" r:id="rId206"/>
    <p:sldId id="609" r:id="rId207"/>
    <p:sldId id="610" r:id="rId208"/>
    <p:sldId id="608" r:id="rId209"/>
    <p:sldId id="696" r:id="rId210"/>
    <p:sldId id="372" r:id="rId211"/>
    <p:sldId id="370" r:id="rId212"/>
    <p:sldId id="371" r:id="rId213"/>
    <p:sldId id="374" r:id="rId214"/>
    <p:sldId id="375" r:id="rId215"/>
    <p:sldId id="373" r:id="rId216"/>
    <p:sldId id="376" r:id="rId217"/>
    <p:sldId id="377" r:id="rId218"/>
    <p:sldId id="378" r:id="rId219"/>
    <p:sldId id="379" r:id="rId220"/>
    <p:sldId id="698" r:id="rId221"/>
    <p:sldId id="699" r:id="rId222"/>
    <p:sldId id="700" r:id="rId223"/>
    <p:sldId id="701" r:id="rId224"/>
    <p:sldId id="702" r:id="rId225"/>
    <p:sldId id="703" r:id="rId226"/>
    <p:sldId id="705" r:id="rId227"/>
    <p:sldId id="704" r:id="rId228"/>
    <p:sldId id="695" r:id="rId229"/>
    <p:sldId id="549" r:id="rId230"/>
    <p:sldId id="550" r:id="rId231"/>
    <p:sldId id="551" r:id="rId232"/>
    <p:sldId id="552" r:id="rId233"/>
    <p:sldId id="553" r:id="rId234"/>
    <p:sldId id="554" r:id="rId235"/>
    <p:sldId id="555" r:id="rId236"/>
    <p:sldId id="556" r:id="rId237"/>
    <p:sldId id="557" r:id="rId238"/>
    <p:sldId id="558" r:id="rId239"/>
    <p:sldId id="659" r:id="rId240"/>
    <p:sldId id="559" r:id="rId241"/>
    <p:sldId id="560" r:id="rId242"/>
    <p:sldId id="561" r:id="rId243"/>
    <p:sldId id="562" r:id="rId244"/>
    <p:sldId id="563" r:id="rId245"/>
    <p:sldId id="564" r:id="rId246"/>
    <p:sldId id="565" r:id="rId247"/>
    <p:sldId id="566" r:id="rId248"/>
    <p:sldId id="567" r:id="rId249"/>
    <p:sldId id="568" r:id="rId250"/>
    <p:sldId id="569" r:id="rId251"/>
    <p:sldId id="570" r:id="rId252"/>
    <p:sldId id="571" r:id="rId253"/>
    <p:sldId id="572" r:id="rId254"/>
    <p:sldId id="611" r:id="rId255"/>
    <p:sldId id="612" r:id="rId256"/>
    <p:sldId id="613" r:id="rId257"/>
    <p:sldId id="614" r:id="rId258"/>
    <p:sldId id="615" r:id="rId259"/>
    <p:sldId id="616" r:id="rId260"/>
    <p:sldId id="618" r:id="rId261"/>
    <p:sldId id="617" r:id="rId262"/>
    <p:sldId id="619" r:id="rId263"/>
    <p:sldId id="622" r:id="rId264"/>
    <p:sldId id="621" r:id="rId265"/>
    <p:sldId id="620" r:id="rId266"/>
    <p:sldId id="624" r:id="rId267"/>
    <p:sldId id="623" r:id="rId268"/>
    <p:sldId id="625" r:id="rId269"/>
    <p:sldId id="660" r:id="rId270"/>
    <p:sldId id="380" r:id="rId271"/>
    <p:sldId id="381" r:id="rId272"/>
    <p:sldId id="382" r:id="rId273"/>
    <p:sldId id="383" r:id="rId274"/>
    <p:sldId id="661" r:id="rId275"/>
    <p:sldId id="662" r:id="rId276"/>
    <p:sldId id="663" r:id="rId277"/>
    <p:sldId id="664" r:id="rId278"/>
    <p:sldId id="657" r:id="rId279"/>
    <p:sldId id="515" r:id="rId280"/>
    <p:sldId id="516" r:id="rId281"/>
    <p:sldId id="517" r:id="rId282"/>
    <p:sldId id="518" r:id="rId283"/>
    <p:sldId id="519" r:id="rId284"/>
    <p:sldId id="650" r:id="rId285"/>
    <p:sldId id="643" r:id="rId286"/>
    <p:sldId id="644" r:id="rId287"/>
    <p:sldId id="646" r:id="rId288"/>
    <p:sldId id="645" r:id="rId289"/>
    <p:sldId id="647" r:id="rId290"/>
    <p:sldId id="648" r:id="rId291"/>
    <p:sldId id="649" r:id="rId292"/>
    <p:sldId id="626" r:id="rId293"/>
    <p:sldId id="386" r:id="rId294"/>
    <p:sldId id="387" r:id="rId295"/>
    <p:sldId id="388" r:id="rId296"/>
    <p:sldId id="389" r:id="rId297"/>
    <p:sldId id="390" r:id="rId298"/>
    <p:sldId id="391" r:id="rId299"/>
    <p:sldId id="392" r:id="rId300"/>
    <p:sldId id="393" r:id="rId301"/>
    <p:sldId id="394" r:id="rId302"/>
    <p:sldId id="395" r:id="rId303"/>
    <p:sldId id="396" r:id="rId304"/>
    <p:sldId id="397" r:id="rId305"/>
    <p:sldId id="398" r:id="rId306"/>
    <p:sldId id="400" r:id="rId307"/>
    <p:sldId id="401" r:id="rId308"/>
    <p:sldId id="479" r:id="rId309"/>
    <p:sldId id="480" r:id="rId310"/>
    <p:sldId id="481" r:id="rId311"/>
    <p:sldId id="482" r:id="rId312"/>
    <p:sldId id="483" r:id="rId313"/>
    <p:sldId id="484" r:id="rId314"/>
    <p:sldId id="485" r:id="rId315"/>
    <p:sldId id="486" r:id="rId316"/>
    <p:sldId id="487" r:id="rId317"/>
    <p:sldId id="523" r:id="rId318"/>
    <p:sldId id="524" r:id="rId319"/>
    <p:sldId id="525" r:id="rId320"/>
    <p:sldId id="526" r:id="rId321"/>
    <p:sldId id="527" r:id="rId322"/>
    <p:sldId id="651" r:id="rId323"/>
    <p:sldId id="528" r:id="rId324"/>
    <p:sldId id="530" r:id="rId325"/>
    <p:sldId id="531" r:id="rId326"/>
    <p:sldId id="652" r:id="rId327"/>
    <p:sldId id="529" r:id="rId328"/>
    <p:sldId id="532" r:id="rId329"/>
    <p:sldId id="534" r:id="rId330"/>
    <p:sldId id="533" r:id="rId331"/>
    <p:sldId id="535" r:id="rId332"/>
    <p:sldId id="628" r:id="rId333"/>
    <p:sldId id="488" r:id="rId334"/>
    <p:sldId id="489" r:id="rId335"/>
    <p:sldId id="490" r:id="rId336"/>
    <p:sldId id="491" r:id="rId337"/>
    <p:sldId id="494" r:id="rId338"/>
    <p:sldId id="627" r:id="rId339"/>
    <p:sldId id="492" r:id="rId340"/>
    <p:sldId id="495" r:id="rId341"/>
    <p:sldId id="496" r:id="rId342"/>
    <p:sldId id="493" r:id="rId343"/>
    <p:sldId id="501" r:id="rId344"/>
    <p:sldId id="500" r:id="rId345"/>
    <p:sldId id="499" r:id="rId346"/>
    <p:sldId id="498" r:id="rId347"/>
    <p:sldId id="497" r:id="rId348"/>
    <p:sldId id="504" r:id="rId349"/>
    <p:sldId id="503" r:id="rId350"/>
    <p:sldId id="502" r:id="rId351"/>
    <p:sldId id="505" r:id="rId352"/>
    <p:sldId id="506" r:id="rId353"/>
    <p:sldId id="507" r:id="rId354"/>
    <p:sldId id="508" r:id="rId355"/>
    <p:sldId id="509" r:id="rId356"/>
    <p:sldId id="510" r:id="rId357"/>
    <p:sldId id="511" r:id="rId358"/>
    <p:sldId id="512" r:id="rId359"/>
    <p:sldId id="513" r:id="rId360"/>
    <p:sldId id="697" r:id="rId361"/>
    <p:sldId id="629" r:id="rId362"/>
    <p:sldId id="631" r:id="rId363"/>
    <p:sldId id="630" r:id="rId364"/>
    <p:sldId id="634" r:id="rId365"/>
    <p:sldId id="633" r:id="rId366"/>
    <p:sldId id="632" r:id="rId367"/>
    <p:sldId id="635" r:id="rId368"/>
    <p:sldId id="636" r:id="rId3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03CD68-852E-4221-BCDB-97B55375F80A}">
          <p14:sldIdLst>
            <p14:sldId id="256"/>
            <p14:sldId id="667"/>
            <p14:sldId id="653"/>
            <p14:sldId id="271"/>
            <p14:sldId id="272"/>
            <p14:sldId id="654"/>
            <p14:sldId id="257"/>
            <p14:sldId id="259"/>
            <p14:sldId id="260"/>
            <p14:sldId id="261"/>
            <p14:sldId id="262"/>
            <p14:sldId id="265"/>
            <p14:sldId id="263"/>
            <p14:sldId id="264"/>
            <p14:sldId id="266"/>
            <p14:sldId id="267"/>
            <p14:sldId id="268"/>
            <p14:sldId id="269"/>
            <p14:sldId id="270"/>
            <p14:sldId id="274"/>
            <p14:sldId id="275"/>
            <p14:sldId id="276"/>
            <p14:sldId id="277"/>
            <p14:sldId id="655"/>
            <p14:sldId id="278"/>
            <p14:sldId id="279"/>
            <p14:sldId id="656"/>
            <p14:sldId id="359"/>
            <p14:sldId id="353"/>
            <p14:sldId id="354"/>
            <p14:sldId id="369"/>
            <p14:sldId id="355"/>
            <p14:sldId id="356"/>
            <p14:sldId id="357"/>
            <p14:sldId id="358"/>
            <p14:sldId id="351"/>
            <p14:sldId id="403"/>
            <p14:sldId id="404"/>
            <p14:sldId id="405"/>
            <p14:sldId id="407"/>
            <p14:sldId id="406"/>
            <p14:sldId id="411"/>
            <p14:sldId id="408"/>
            <p14:sldId id="409"/>
            <p14:sldId id="410"/>
            <p14:sldId id="422"/>
            <p14:sldId id="424"/>
            <p14:sldId id="423"/>
            <p14:sldId id="425"/>
            <p14:sldId id="454"/>
            <p14:sldId id="426"/>
            <p14:sldId id="427"/>
            <p14:sldId id="428"/>
            <p14:sldId id="429"/>
            <p14:sldId id="430"/>
            <p14:sldId id="431"/>
            <p14:sldId id="432"/>
            <p14:sldId id="455"/>
            <p14:sldId id="433"/>
            <p14:sldId id="434"/>
            <p14:sldId id="435"/>
            <p14:sldId id="436"/>
            <p14:sldId id="437"/>
            <p14:sldId id="438"/>
            <p14:sldId id="421"/>
            <p14:sldId id="325"/>
            <p14:sldId id="324"/>
            <p14:sldId id="326"/>
            <p14:sldId id="347"/>
            <p14:sldId id="327"/>
            <p14:sldId id="328"/>
            <p14:sldId id="329"/>
            <p14:sldId id="330"/>
            <p14:sldId id="331"/>
            <p14:sldId id="348"/>
            <p14:sldId id="332"/>
            <p14:sldId id="334"/>
            <p14:sldId id="335"/>
            <p14:sldId id="350"/>
            <p14:sldId id="337"/>
            <p14:sldId id="338"/>
            <p14:sldId id="339"/>
            <p14:sldId id="340"/>
            <p14:sldId id="349"/>
            <p14:sldId id="341"/>
            <p14:sldId id="342"/>
            <p14:sldId id="343"/>
            <p14:sldId id="344"/>
            <p14:sldId id="345"/>
            <p14:sldId id="346"/>
            <p14:sldId id="450"/>
            <p14:sldId id="439"/>
            <p14:sldId id="440"/>
            <p14:sldId id="451"/>
            <p14:sldId id="456"/>
            <p14:sldId id="441"/>
            <p14:sldId id="442"/>
            <p14:sldId id="443"/>
            <p14:sldId id="447"/>
            <p14:sldId id="444"/>
            <p14:sldId id="448"/>
            <p14:sldId id="449"/>
            <p14:sldId id="457"/>
            <p14:sldId id="458"/>
            <p14:sldId id="459"/>
            <p14:sldId id="460"/>
            <p14:sldId id="461"/>
            <p14:sldId id="463"/>
            <p14:sldId id="464"/>
            <p14:sldId id="462"/>
            <p14:sldId id="465"/>
            <p14:sldId id="468"/>
            <p14:sldId id="469"/>
            <p14:sldId id="470"/>
            <p14:sldId id="471"/>
            <p14:sldId id="514"/>
            <p14:sldId id="473"/>
            <p14:sldId id="474"/>
            <p14:sldId id="475"/>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58"/>
            <p14:sldId id="280"/>
            <p14:sldId id="282"/>
            <p14:sldId id="281"/>
            <p14:sldId id="283"/>
            <p14:sldId id="360"/>
            <p14:sldId id="691"/>
            <p14:sldId id="693"/>
            <p14:sldId id="694"/>
            <p14:sldId id="361"/>
            <p14:sldId id="362"/>
            <p14:sldId id="363"/>
            <p14:sldId id="364"/>
            <p14:sldId id="365"/>
            <p14:sldId id="366"/>
            <p14:sldId id="665"/>
            <p14:sldId id="673"/>
            <p14:sldId id="666"/>
            <p14:sldId id="671"/>
            <p14:sldId id="674"/>
            <p14:sldId id="675"/>
            <p14:sldId id="689"/>
            <p14:sldId id="677"/>
            <p14:sldId id="678"/>
            <p14:sldId id="679"/>
            <p14:sldId id="680"/>
            <p14:sldId id="676"/>
            <p14:sldId id="681"/>
            <p14:sldId id="682"/>
            <p14:sldId id="683"/>
            <p14:sldId id="684"/>
            <p14:sldId id="685"/>
            <p14:sldId id="686"/>
            <p14:sldId id="687"/>
            <p14:sldId id="688"/>
            <p14:sldId id="638"/>
            <p14:sldId id="642"/>
            <p14:sldId id="668"/>
            <p14:sldId id="670"/>
            <p14:sldId id="669"/>
            <p14:sldId id="639"/>
            <p14:sldId id="640"/>
            <p14:sldId id="543"/>
            <p14:sldId id="544"/>
            <p14:sldId id="545"/>
            <p14:sldId id="546"/>
            <p14:sldId id="547"/>
            <p14:sldId id="548"/>
            <p14:sldId id="600"/>
            <p14:sldId id="604"/>
            <p14:sldId id="603"/>
            <p14:sldId id="602"/>
            <p14:sldId id="606"/>
            <p14:sldId id="601"/>
            <p14:sldId id="605"/>
            <p14:sldId id="607"/>
            <p14:sldId id="609"/>
            <p14:sldId id="610"/>
            <p14:sldId id="608"/>
            <p14:sldId id="696"/>
            <p14:sldId id="372"/>
            <p14:sldId id="370"/>
            <p14:sldId id="371"/>
            <p14:sldId id="374"/>
            <p14:sldId id="375"/>
            <p14:sldId id="373"/>
            <p14:sldId id="376"/>
            <p14:sldId id="377"/>
            <p14:sldId id="378"/>
            <p14:sldId id="379"/>
            <p14:sldId id="698"/>
            <p14:sldId id="699"/>
            <p14:sldId id="700"/>
            <p14:sldId id="701"/>
            <p14:sldId id="702"/>
            <p14:sldId id="703"/>
            <p14:sldId id="705"/>
            <p14:sldId id="704"/>
            <p14:sldId id="695"/>
            <p14:sldId id="549"/>
            <p14:sldId id="550"/>
            <p14:sldId id="551"/>
            <p14:sldId id="552"/>
            <p14:sldId id="553"/>
            <p14:sldId id="554"/>
            <p14:sldId id="555"/>
            <p14:sldId id="556"/>
            <p14:sldId id="557"/>
            <p14:sldId id="558"/>
            <p14:sldId id="659"/>
            <p14:sldId id="559"/>
            <p14:sldId id="560"/>
            <p14:sldId id="561"/>
            <p14:sldId id="562"/>
            <p14:sldId id="563"/>
            <p14:sldId id="564"/>
            <p14:sldId id="565"/>
            <p14:sldId id="566"/>
            <p14:sldId id="567"/>
            <p14:sldId id="568"/>
            <p14:sldId id="569"/>
            <p14:sldId id="570"/>
            <p14:sldId id="571"/>
            <p14:sldId id="572"/>
            <p14:sldId id="611"/>
            <p14:sldId id="612"/>
            <p14:sldId id="613"/>
            <p14:sldId id="614"/>
            <p14:sldId id="615"/>
            <p14:sldId id="616"/>
            <p14:sldId id="618"/>
            <p14:sldId id="617"/>
            <p14:sldId id="619"/>
            <p14:sldId id="622"/>
            <p14:sldId id="621"/>
            <p14:sldId id="620"/>
            <p14:sldId id="624"/>
            <p14:sldId id="623"/>
            <p14:sldId id="625"/>
          </p14:sldIdLst>
        </p14:section>
        <p14:section name="Untitled Section" id="{A06AAE5C-9090-4C0D-B16E-917FAD06E060}">
          <p14:sldIdLst>
            <p14:sldId id="660"/>
            <p14:sldId id="380"/>
            <p14:sldId id="381"/>
            <p14:sldId id="382"/>
            <p14:sldId id="383"/>
            <p14:sldId id="661"/>
            <p14:sldId id="662"/>
            <p14:sldId id="663"/>
            <p14:sldId id="664"/>
            <p14:sldId id="657"/>
            <p14:sldId id="515"/>
            <p14:sldId id="516"/>
            <p14:sldId id="517"/>
            <p14:sldId id="518"/>
            <p14:sldId id="519"/>
            <p14:sldId id="650"/>
            <p14:sldId id="643"/>
            <p14:sldId id="644"/>
            <p14:sldId id="646"/>
            <p14:sldId id="645"/>
            <p14:sldId id="647"/>
            <p14:sldId id="648"/>
            <p14:sldId id="649"/>
            <p14:sldId id="626"/>
            <p14:sldId id="386"/>
            <p14:sldId id="387"/>
            <p14:sldId id="388"/>
            <p14:sldId id="389"/>
            <p14:sldId id="390"/>
            <p14:sldId id="391"/>
            <p14:sldId id="392"/>
            <p14:sldId id="393"/>
            <p14:sldId id="394"/>
            <p14:sldId id="395"/>
            <p14:sldId id="396"/>
            <p14:sldId id="397"/>
            <p14:sldId id="398"/>
            <p14:sldId id="400"/>
            <p14:sldId id="401"/>
            <p14:sldId id="479"/>
            <p14:sldId id="480"/>
            <p14:sldId id="481"/>
            <p14:sldId id="482"/>
            <p14:sldId id="483"/>
            <p14:sldId id="484"/>
            <p14:sldId id="485"/>
            <p14:sldId id="486"/>
            <p14:sldId id="487"/>
            <p14:sldId id="523"/>
            <p14:sldId id="524"/>
            <p14:sldId id="525"/>
            <p14:sldId id="526"/>
            <p14:sldId id="527"/>
            <p14:sldId id="651"/>
            <p14:sldId id="528"/>
            <p14:sldId id="530"/>
            <p14:sldId id="531"/>
            <p14:sldId id="652"/>
            <p14:sldId id="529"/>
            <p14:sldId id="532"/>
            <p14:sldId id="534"/>
            <p14:sldId id="533"/>
            <p14:sldId id="535"/>
            <p14:sldId id="628"/>
            <p14:sldId id="488"/>
            <p14:sldId id="489"/>
            <p14:sldId id="490"/>
            <p14:sldId id="491"/>
            <p14:sldId id="494"/>
            <p14:sldId id="627"/>
            <p14:sldId id="492"/>
            <p14:sldId id="495"/>
            <p14:sldId id="496"/>
            <p14:sldId id="493"/>
            <p14:sldId id="501"/>
            <p14:sldId id="500"/>
            <p14:sldId id="499"/>
            <p14:sldId id="498"/>
            <p14:sldId id="497"/>
            <p14:sldId id="504"/>
            <p14:sldId id="503"/>
            <p14:sldId id="502"/>
            <p14:sldId id="505"/>
            <p14:sldId id="506"/>
            <p14:sldId id="507"/>
            <p14:sldId id="508"/>
            <p14:sldId id="509"/>
            <p14:sldId id="510"/>
            <p14:sldId id="511"/>
            <p14:sldId id="512"/>
            <p14:sldId id="513"/>
            <p14:sldId id="697"/>
            <p14:sldId id="629"/>
            <p14:sldId id="631"/>
            <p14:sldId id="630"/>
            <p14:sldId id="634"/>
            <p14:sldId id="633"/>
            <p14:sldId id="632"/>
            <p14:sldId id="635"/>
            <p14:sldId id="6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1" autoAdjust="0"/>
    <p:restoredTop sz="88584" autoAdjust="0"/>
  </p:normalViewPr>
  <p:slideViewPr>
    <p:cSldViewPr snapToGrid="0">
      <p:cViewPr varScale="1">
        <p:scale>
          <a:sx n="83" d="100"/>
          <a:sy n="83" d="100"/>
        </p:scale>
        <p:origin x="69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303" Type="http://schemas.openxmlformats.org/officeDocument/2006/relationships/slide" Target="slides/slide299.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324" Type="http://schemas.openxmlformats.org/officeDocument/2006/relationships/slide" Target="slides/slide320.xml"/><Relationship Id="rId345" Type="http://schemas.openxmlformats.org/officeDocument/2006/relationships/slide" Target="slides/slide341.xml"/><Relationship Id="rId366" Type="http://schemas.openxmlformats.org/officeDocument/2006/relationships/slide" Target="slides/slide362.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314" Type="http://schemas.openxmlformats.org/officeDocument/2006/relationships/slide" Target="slides/slide310.xml"/><Relationship Id="rId335" Type="http://schemas.openxmlformats.org/officeDocument/2006/relationships/slide" Target="slides/slide331.xml"/><Relationship Id="rId356" Type="http://schemas.openxmlformats.org/officeDocument/2006/relationships/slide" Target="slides/slide352.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25" Type="http://schemas.openxmlformats.org/officeDocument/2006/relationships/slide" Target="slides/slide321.xml"/><Relationship Id="rId346" Type="http://schemas.openxmlformats.org/officeDocument/2006/relationships/slide" Target="slides/slide342.xml"/><Relationship Id="rId367" Type="http://schemas.openxmlformats.org/officeDocument/2006/relationships/slide" Target="slides/slide363.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315" Type="http://schemas.openxmlformats.org/officeDocument/2006/relationships/slide" Target="slides/slide311.xml"/><Relationship Id="rId336" Type="http://schemas.openxmlformats.org/officeDocument/2006/relationships/slide" Target="slides/slide332.xml"/><Relationship Id="rId357" Type="http://schemas.openxmlformats.org/officeDocument/2006/relationships/slide" Target="slides/slide353.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slide" Target="slides/slide301.xml"/><Relationship Id="rId326" Type="http://schemas.openxmlformats.org/officeDocument/2006/relationships/slide" Target="slides/slide322.xml"/><Relationship Id="rId347" Type="http://schemas.openxmlformats.org/officeDocument/2006/relationships/slide" Target="slides/slide343.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368" Type="http://schemas.openxmlformats.org/officeDocument/2006/relationships/slide" Target="slides/slide364.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slide" Target="slides/slide312.xml"/><Relationship Id="rId337" Type="http://schemas.openxmlformats.org/officeDocument/2006/relationships/slide" Target="slides/slide333.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358" Type="http://schemas.openxmlformats.org/officeDocument/2006/relationships/slide" Target="slides/slide354.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slide" Target="slides/slide323.xml"/><Relationship Id="rId348" Type="http://schemas.openxmlformats.org/officeDocument/2006/relationships/slide" Target="slides/slide344.xml"/><Relationship Id="rId369" Type="http://schemas.openxmlformats.org/officeDocument/2006/relationships/slide" Target="slides/slide365.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338" Type="http://schemas.openxmlformats.org/officeDocument/2006/relationships/slide" Target="slides/slide334.xml"/><Relationship Id="rId359" Type="http://schemas.openxmlformats.org/officeDocument/2006/relationships/slide" Target="slides/slide355.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70" Type="http://schemas.openxmlformats.org/officeDocument/2006/relationships/notesMaster" Target="notesMasters/notesMaster1.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37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viewProps" Target="viewProps.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theme" Target="theme/theme1.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tableStyles" Target="tableStyles.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2C0FC5-7FA9-469E-BBD0-76B0EEBD990E}" type="datetimeFigureOut">
              <a:rPr lang="en-US" smtClean="0"/>
              <a:t>5/10/2025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AA5CEB-A347-4BFC-A8A9-3867E6842111}" type="slidenum">
              <a:rPr lang="en-US" smtClean="0"/>
              <a:t>‹#›</a:t>
            </a:fld>
            <a:endParaRPr lang="en-US"/>
          </a:p>
        </p:txBody>
      </p:sp>
    </p:spTree>
    <p:extLst>
      <p:ext uri="{BB962C8B-B14F-4D97-AF65-F5344CB8AC3E}">
        <p14:creationId xmlns:p14="http://schemas.microsoft.com/office/powerpoint/2010/main" val="2955383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AA5CEB-A347-4BFC-A8A9-3867E6842111}" type="slidenum">
              <a:rPr lang="en-US" smtClean="0"/>
              <a:t>41</a:t>
            </a:fld>
            <a:endParaRPr lang="en-US"/>
          </a:p>
        </p:txBody>
      </p:sp>
    </p:spTree>
    <p:extLst>
      <p:ext uri="{BB962C8B-B14F-4D97-AF65-F5344CB8AC3E}">
        <p14:creationId xmlns:p14="http://schemas.microsoft.com/office/powerpoint/2010/main" val="3065142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AA5CEB-A347-4BFC-A8A9-3867E6842111}" type="slidenum">
              <a:rPr lang="en-US" smtClean="0"/>
              <a:t>76</a:t>
            </a:fld>
            <a:endParaRPr lang="en-US"/>
          </a:p>
        </p:txBody>
      </p:sp>
    </p:spTree>
    <p:extLst>
      <p:ext uri="{BB962C8B-B14F-4D97-AF65-F5344CB8AC3E}">
        <p14:creationId xmlns:p14="http://schemas.microsoft.com/office/powerpoint/2010/main" val="26495218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126C24-62E5-4F4A-88B2-4E1385932239}" type="datetimeFigureOut">
              <a:rPr lang="en-US" smtClean="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248208A-F11C-4634-AA48-F17F7BB32C98}" type="slidenum">
              <a:rPr lang="en-US" smtClean="0"/>
              <a:t>‹#›</a:t>
            </a:fld>
            <a:endParaRPr lang="en-US"/>
          </a:p>
        </p:txBody>
      </p:sp>
    </p:spTree>
    <p:extLst>
      <p:ext uri="{BB962C8B-B14F-4D97-AF65-F5344CB8AC3E}">
        <p14:creationId xmlns:p14="http://schemas.microsoft.com/office/powerpoint/2010/main" val="1182390603"/>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26C24-62E5-4F4A-88B2-4E1385932239}" type="datetimeFigureOut">
              <a:rPr lang="en-US" smtClean="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409835247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26C24-62E5-4F4A-88B2-4E1385932239}" type="datetimeFigureOut">
              <a:rPr lang="en-US" smtClean="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257919809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26C24-62E5-4F4A-88B2-4E1385932239}" type="datetimeFigureOut">
              <a:rPr lang="en-US" smtClean="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3654820538"/>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87126C24-62E5-4F4A-88B2-4E1385932239}" type="datetimeFigureOut">
              <a:rPr lang="en-US" smtClean="0"/>
              <a:t>5/10/2025</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248208A-F11C-4634-AA48-F17F7BB32C98}" type="slidenum">
              <a:rPr lang="en-US" smtClean="0"/>
              <a:t>‹#›</a:t>
            </a:fld>
            <a:endParaRPr lang="en-US"/>
          </a:p>
        </p:txBody>
      </p:sp>
    </p:spTree>
    <p:extLst>
      <p:ext uri="{BB962C8B-B14F-4D97-AF65-F5344CB8AC3E}">
        <p14:creationId xmlns:p14="http://schemas.microsoft.com/office/powerpoint/2010/main" val="91301860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126C24-62E5-4F4A-88B2-4E1385932239}" type="datetimeFigureOut">
              <a:rPr lang="en-US" smtClean="0"/>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42642232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126C24-62E5-4F4A-88B2-4E1385932239}" type="datetimeFigureOut">
              <a:rPr lang="en-US" smtClean="0"/>
              <a:t>5/10/2025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98429893"/>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126C24-62E5-4F4A-88B2-4E1385932239}" type="datetimeFigureOut">
              <a:rPr lang="en-US" smtClean="0"/>
              <a:t>5/10/2025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52060082"/>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126C24-62E5-4F4A-88B2-4E1385932239}" type="datetimeFigureOut">
              <a:rPr lang="en-US" smtClean="0"/>
              <a:t>5/10/2025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1756682892"/>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126C24-62E5-4F4A-88B2-4E1385932239}" type="datetimeFigureOut">
              <a:rPr lang="en-US" smtClean="0"/>
              <a:t>5/10/2025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395353244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126C24-62E5-4F4A-88B2-4E1385932239}" type="datetimeFigureOut">
              <a:rPr lang="en-US" smtClean="0"/>
              <a:t>5/10/2025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248208A-F11C-4634-AA48-F17F7BB32C98}" type="slidenum">
              <a:rPr lang="en-US" smtClean="0"/>
              <a:t>‹#›</a:t>
            </a:fld>
            <a:endParaRPr lang="en-US"/>
          </a:p>
        </p:txBody>
      </p:sp>
    </p:spTree>
    <p:extLst>
      <p:ext uri="{BB962C8B-B14F-4D97-AF65-F5344CB8AC3E}">
        <p14:creationId xmlns:p14="http://schemas.microsoft.com/office/powerpoint/2010/main" val="4104915219"/>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7126C24-62E5-4F4A-88B2-4E1385932239}" type="datetimeFigureOut">
              <a:rPr lang="en-US" smtClean="0"/>
              <a:t>5/10/2025</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248208A-F11C-4634-AA48-F17F7BB32C98}" type="slidenum">
              <a:rPr lang="en-US" smtClean="0"/>
              <a:t>‹#›</a:t>
            </a:fld>
            <a:endParaRPr lang="en-US"/>
          </a:p>
        </p:txBody>
      </p:sp>
      <p:pic>
        <p:nvPicPr>
          <p:cNvPr id="10" name="Picture 2" descr="Oracle"/>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502435" y="20472"/>
            <a:ext cx="2695434" cy="61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2223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ransition spd="slow">
    <p:wipe/>
  </p:transition>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36.tmp"/><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85.jp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235.jpg"/><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236.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image" Target="../media/image237.jp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image" Target="../media/image241.tmp"/><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242.tmp"/><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243.tmp"/><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244.tmp"/><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image" Target="../media/image246.tmp"/><Relationship Id="rId2" Type="http://schemas.openxmlformats.org/officeDocument/2006/relationships/image" Target="../media/image245.jpe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247.jpe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image" Target="../media/image248.tmp"/><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3" Type="http://schemas.openxmlformats.org/officeDocument/2006/relationships/image" Target="../media/image250.tmp"/><Relationship Id="rId2" Type="http://schemas.openxmlformats.org/officeDocument/2006/relationships/image" Target="../media/image249.tmp"/><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3" Type="http://schemas.openxmlformats.org/officeDocument/2006/relationships/image" Target="../media/image250.tmp"/><Relationship Id="rId2" Type="http://schemas.openxmlformats.org/officeDocument/2006/relationships/image" Target="../media/image251.tmp"/><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2.png"/><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3" Type="http://schemas.openxmlformats.org/officeDocument/2006/relationships/image" Target="../media/image254.tmp"/><Relationship Id="rId2" Type="http://schemas.openxmlformats.org/officeDocument/2006/relationships/image" Target="../media/image253.tmp"/><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5.png"/><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7.pn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2" Type="http://schemas.openxmlformats.org/officeDocument/2006/relationships/image" Target="../media/image280.tmp"/><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image" Target="../media/image281.tmp"/><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282.jpeg"/><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2" Type="http://schemas.openxmlformats.org/officeDocument/2006/relationships/image" Target="../media/image283.jpeg"/><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image" Target="../media/image284.jpeg"/><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image" Target="../media/image285.jpeg"/><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2" Type="http://schemas.openxmlformats.org/officeDocument/2006/relationships/image" Target="../media/image283.jpeg"/><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image" Target="../media/image286.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287.jpe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288.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289.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290.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291.jpe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6.xml"/></Relationships>
</file>

<file path=ppt/slides/_rels/slide353.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2225" y="1970690"/>
            <a:ext cx="9310215" cy="1712532"/>
          </a:xfrm>
        </p:spPr>
        <p:txBody>
          <a:bodyPr/>
          <a:lstStyle/>
          <a:p>
            <a:pPr algn="l"/>
            <a:r>
              <a:rPr lang="en-US" sz="6600" b="1" u="sng" dirty="0"/>
              <a:t>Accounts Receivable</a:t>
            </a:r>
          </a:p>
        </p:txBody>
      </p:sp>
      <p:sp>
        <p:nvSpPr>
          <p:cNvPr id="3" name="Subtitle 2"/>
          <p:cNvSpPr>
            <a:spLocks noGrp="1"/>
          </p:cNvSpPr>
          <p:nvPr>
            <p:ph type="subTitle" idx="1"/>
          </p:nvPr>
        </p:nvSpPr>
        <p:spPr>
          <a:xfrm>
            <a:off x="9747750" y="4393515"/>
            <a:ext cx="988567" cy="478030"/>
          </a:xfrm>
        </p:spPr>
        <p:txBody>
          <a:bodyPr>
            <a:normAutofit fontScale="92500"/>
          </a:bodyPr>
          <a:lstStyle/>
          <a:p>
            <a:pPr algn="l"/>
            <a:r>
              <a:rPr lang="en-US" b="1" dirty="0"/>
              <a:t>project</a:t>
            </a:r>
          </a:p>
        </p:txBody>
      </p:sp>
      <p:pic>
        <p:nvPicPr>
          <p:cNvPr id="5" name="Picture 2" descr="Orac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2435" y="20472"/>
            <a:ext cx="2695434" cy="61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42844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Add Country, Address, City, County, State, Postal Code</a:t>
            </a:r>
          </a:p>
        </p:txBody>
      </p:sp>
      <p:pic>
        <p:nvPicPr>
          <p:cNvPr id="3" name="Picture 2" descr="Create Organization - Mozilla Firefox"/>
          <p:cNvPicPr/>
          <p:nvPr/>
        </p:nvPicPr>
        <p:blipFill>
          <a:blip r:embed="rId2" cstate="print">
            <a:extLst>
              <a:ext uri="{28A0092B-C50C-407E-A947-70E740481C1C}">
                <a14:useLocalDpi xmlns:a14="http://schemas.microsoft.com/office/drawing/2010/main" val="0"/>
              </a:ext>
            </a:extLst>
          </a:blip>
          <a:stretch>
            <a:fillRect/>
          </a:stretch>
        </p:blipFill>
        <p:spPr>
          <a:xfrm>
            <a:off x="691971" y="1881603"/>
            <a:ext cx="10814154" cy="4640669"/>
          </a:xfrm>
          <a:prstGeom prst="rect">
            <a:avLst/>
          </a:prstGeom>
        </p:spPr>
      </p:pic>
      <p:cxnSp>
        <p:nvCxnSpPr>
          <p:cNvPr id="5" name="Straight Arrow Connector 4"/>
          <p:cNvCxnSpPr/>
          <p:nvPr/>
        </p:nvCxnSpPr>
        <p:spPr>
          <a:xfrm flipH="1">
            <a:off x="5711253" y="1573967"/>
            <a:ext cx="899409" cy="21435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987384" y="3717561"/>
            <a:ext cx="1723869" cy="319084"/>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430495860"/>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92766-639A-EE36-C8EF-7242C4B55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B29B15-E4D1-4454-2685-559A32E383C0}"/>
              </a:ext>
            </a:extLst>
          </p:cNvPr>
          <p:cNvSpPr>
            <a:spLocks noGrp="1"/>
          </p:cNvSpPr>
          <p:nvPr>
            <p:ph type="title"/>
          </p:nvPr>
        </p:nvSpPr>
        <p:spPr/>
        <p:txBody>
          <a:bodyPr>
            <a:normAutofit/>
          </a:bodyPr>
          <a:lstStyle/>
          <a:p>
            <a:r>
              <a:rPr lang="en-US" sz="3200" dirty="0"/>
              <a:t>Creating final accounting</a:t>
            </a:r>
          </a:p>
        </p:txBody>
      </p:sp>
      <p:pic>
        <p:nvPicPr>
          <p:cNvPr id="40" name="Picture 39" descr="A screenshot of a computer&#10;&#10;AI-generated content may be incorrect.">
            <a:extLst>
              <a:ext uri="{FF2B5EF4-FFF2-40B4-BE49-F238E27FC236}">
                <a16:creationId xmlns:a16="http://schemas.microsoft.com/office/drawing/2014/main" id="{4BD96448-3CE8-3381-5C49-8D8B73B3E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1930399"/>
            <a:ext cx="10245436" cy="4747491"/>
          </a:xfrm>
          <a:prstGeom prst="rect">
            <a:avLst/>
          </a:prstGeom>
        </p:spPr>
      </p:pic>
      <p:sp>
        <p:nvSpPr>
          <p:cNvPr id="3" name="Rectangle 2">
            <a:extLst>
              <a:ext uri="{FF2B5EF4-FFF2-40B4-BE49-F238E27FC236}">
                <a16:creationId xmlns:a16="http://schemas.microsoft.com/office/drawing/2014/main" id="{71012C41-43A0-CF77-E0C3-BC4C4CA4BDB0}"/>
              </a:ext>
            </a:extLst>
          </p:cNvPr>
          <p:cNvSpPr/>
          <p:nvPr/>
        </p:nvSpPr>
        <p:spPr>
          <a:xfrm>
            <a:off x="4544291" y="3943927"/>
            <a:ext cx="1847273" cy="2032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53F768-2A5D-0304-C23C-E20E3CE9E0B2}"/>
              </a:ext>
            </a:extLst>
          </p:cNvPr>
          <p:cNvSpPr/>
          <p:nvPr/>
        </p:nvSpPr>
        <p:spPr>
          <a:xfrm>
            <a:off x="4793673" y="5107708"/>
            <a:ext cx="1302328" cy="2032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681611"/>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C6CBC-0C9F-7247-3D6C-5C1A6F120F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39701-3736-5058-E6A0-156B05415ACB}"/>
              </a:ext>
            </a:extLst>
          </p:cNvPr>
          <p:cNvSpPr>
            <a:spLocks noGrp="1"/>
          </p:cNvSpPr>
          <p:nvPr>
            <p:ph type="title"/>
          </p:nvPr>
        </p:nvSpPr>
        <p:spPr>
          <a:xfrm>
            <a:off x="1069848" y="484632"/>
            <a:ext cx="10058400" cy="1053223"/>
          </a:xfrm>
        </p:spPr>
        <p:txBody>
          <a:bodyPr>
            <a:normAutofit/>
          </a:bodyPr>
          <a:lstStyle/>
          <a:p>
            <a:pPr algn="ctr"/>
            <a:r>
              <a:rPr lang="en-US" sz="3600" dirty="0"/>
              <a:t>TOOLS &gt; View Accounting</a:t>
            </a:r>
          </a:p>
        </p:txBody>
      </p:sp>
      <p:pic>
        <p:nvPicPr>
          <p:cNvPr id="42" name="Picture 41" descr="A screenshot of a computer&#10;&#10;AI-generated content may be incorrect.">
            <a:extLst>
              <a:ext uri="{FF2B5EF4-FFF2-40B4-BE49-F238E27FC236}">
                <a16:creationId xmlns:a16="http://schemas.microsoft.com/office/drawing/2014/main" id="{EB1D4997-A0C8-DF4B-58C2-3B370F961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648" y="1537855"/>
            <a:ext cx="9753600" cy="5066145"/>
          </a:xfrm>
          <a:prstGeom prst="rect">
            <a:avLst/>
          </a:prstGeom>
        </p:spPr>
      </p:pic>
      <p:sp>
        <p:nvSpPr>
          <p:cNvPr id="4" name="Rectangle 3">
            <a:extLst>
              <a:ext uri="{FF2B5EF4-FFF2-40B4-BE49-F238E27FC236}">
                <a16:creationId xmlns:a16="http://schemas.microsoft.com/office/drawing/2014/main" id="{71012C41-43A0-CF77-E0C3-BC4C4CA4BDB0}"/>
              </a:ext>
            </a:extLst>
          </p:cNvPr>
          <p:cNvSpPr/>
          <p:nvPr/>
        </p:nvSpPr>
        <p:spPr>
          <a:xfrm>
            <a:off x="2660071" y="2018140"/>
            <a:ext cx="1343893" cy="18473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840251" y="1787331"/>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911506"/>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0FB21-4B15-D25F-424A-5BA4AB9EB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EB4F38-3D7F-ABB2-2B1B-6A7B52EC1C5E}"/>
              </a:ext>
            </a:extLst>
          </p:cNvPr>
          <p:cNvSpPr>
            <a:spLocks noGrp="1"/>
          </p:cNvSpPr>
          <p:nvPr>
            <p:ph type="title"/>
          </p:nvPr>
        </p:nvSpPr>
        <p:spPr/>
        <p:txBody>
          <a:bodyPr>
            <a:normAutofit/>
          </a:bodyPr>
          <a:lstStyle/>
          <a:p>
            <a:pPr algn="ctr"/>
            <a:r>
              <a:rPr lang="en-US" sz="4800" dirty="0"/>
              <a:t>Transaction’s journal entry</a:t>
            </a:r>
          </a:p>
        </p:txBody>
      </p:sp>
      <p:pic>
        <p:nvPicPr>
          <p:cNvPr id="44" name="Picture 43" descr="A screenshot of a computer&#10;&#10;AI-generated content may be incorrect.">
            <a:extLst>
              <a:ext uri="{FF2B5EF4-FFF2-40B4-BE49-F238E27FC236}">
                <a16:creationId xmlns:a16="http://schemas.microsoft.com/office/drawing/2014/main" id="{E4CF8E8C-2C6D-2CA9-90CD-5C4B7F37B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158" y="1662546"/>
            <a:ext cx="9334988" cy="4806584"/>
          </a:xfrm>
          <a:prstGeom prst="rect">
            <a:avLst/>
          </a:prstGeom>
        </p:spPr>
      </p:pic>
    </p:spTree>
    <p:extLst>
      <p:ext uri="{BB962C8B-B14F-4D97-AF65-F5344CB8AC3E}">
        <p14:creationId xmlns:p14="http://schemas.microsoft.com/office/powerpoint/2010/main" val="2867430539"/>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Enter an invoice with items</a:t>
            </a:r>
            <a:br>
              <a:rPr lang="en-US" sz="4000" dirty="0"/>
            </a:br>
            <a:r>
              <a:rPr lang="en-US" sz="2000" dirty="0"/>
              <a:t>Transactions&gt;&gt;Transactions</a:t>
            </a:r>
            <a:endParaRPr lang="en-US" sz="4000" dirty="0"/>
          </a:p>
        </p:txBody>
      </p:sp>
      <p:pic>
        <p:nvPicPr>
          <p:cNvPr id="3" name="Picture 2"/>
          <p:cNvPicPr/>
          <p:nvPr/>
        </p:nvPicPr>
        <p:blipFill>
          <a:blip r:embed="rId2"/>
          <a:stretch>
            <a:fillRect/>
          </a:stretch>
        </p:blipFill>
        <p:spPr>
          <a:xfrm>
            <a:off x="597158" y="1875452"/>
            <a:ext cx="11131421" cy="4823927"/>
          </a:xfrm>
          <a:prstGeom prst="rect">
            <a:avLst/>
          </a:prstGeom>
        </p:spPr>
      </p:pic>
      <p:cxnSp>
        <p:nvCxnSpPr>
          <p:cNvPr id="4" name="Straight Arrow Connector 3"/>
          <p:cNvCxnSpPr/>
          <p:nvPr/>
        </p:nvCxnSpPr>
        <p:spPr>
          <a:xfrm flipH="1">
            <a:off x="2028591" y="3445927"/>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2283627" y="3555920"/>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765041"/>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192" y="578499"/>
            <a:ext cx="10515600" cy="1112189"/>
          </a:xfrm>
          <a:ln w="28575">
            <a:noFill/>
          </a:ln>
        </p:spPr>
        <p:txBody>
          <a:bodyPr>
            <a:noAutofit/>
          </a:bodyPr>
          <a:lstStyle/>
          <a:p>
            <a:pPr algn="ctr" rtl="1"/>
            <a:r>
              <a:rPr lang="ar-SA" sz="2800" b="1" dirty="0"/>
              <a:t> </a:t>
            </a:r>
            <a:r>
              <a:rPr lang="en-US" sz="2800" b="1" dirty="0"/>
              <a:t>"Enter the customer name, currency, Date, invoice type, and payment term."</a:t>
            </a:r>
            <a:br>
              <a:rPr lang="en-US" sz="2800" dirty="0"/>
            </a:br>
            <a:r>
              <a:rPr lang="ar-EG" sz="2800" dirty="0"/>
              <a:t>  </a:t>
            </a:r>
            <a:r>
              <a:rPr lang="en-US" sz="2800" dirty="0"/>
              <a:t>Press Line Items</a:t>
            </a:r>
            <a:r>
              <a:rPr lang="ar-EG" sz="2800" dirty="0"/>
              <a:t>           </a:t>
            </a:r>
            <a:endParaRPr lang="en-US" sz="2800" dirty="0"/>
          </a:p>
        </p:txBody>
      </p:sp>
      <p:pic>
        <p:nvPicPr>
          <p:cNvPr id="3" name="Picture 2"/>
          <p:cNvPicPr/>
          <p:nvPr/>
        </p:nvPicPr>
        <p:blipFill>
          <a:blip r:embed="rId2"/>
          <a:stretch>
            <a:fillRect/>
          </a:stretch>
        </p:blipFill>
        <p:spPr>
          <a:xfrm>
            <a:off x="866192" y="1690688"/>
            <a:ext cx="10515600" cy="4924716"/>
          </a:xfrm>
          <a:prstGeom prst="rect">
            <a:avLst/>
          </a:prstGeom>
          <a:ln w="28575">
            <a:noFill/>
          </a:ln>
        </p:spPr>
      </p:pic>
      <p:sp>
        <p:nvSpPr>
          <p:cNvPr id="4" name="Rectangle 3"/>
          <p:cNvSpPr/>
          <p:nvPr/>
        </p:nvSpPr>
        <p:spPr>
          <a:xfrm>
            <a:off x="1555348" y="2593910"/>
            <a:ext cx="1887648" cy="139959"/>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p:cNvSpPr/>
          <p:nvPr/>
        </p:nvSpPr>
        <p:spPr>
          <a:xfrm>
            <a:off x="3806890" y="2593910"/>
            <a:ext cx="942391" cy="139959"/>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p:cNvSpPr/>
          <p:nvPr/>
        </p:nvSpPr>
        <p:spPr>
          <a:xfrm>
            <a:off x="1555348" y="2733869"/>
            <a:ext cx="1887648" cy="15862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p:cNvSpPr/>
          <p:nvPr/>
        </p:nvSpPr>
        <p:spPr>
          <a:xfrm>
            <a:off x="3377682" y="3433666"/>
            <a:ext cx="1660850" cy="32657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p:cNvSpPr/>
          <p:nvPr/>
        </p:nvSpPr>
        <p:spPr>
          <a:xfrm>
            <a:off x="1480702" y="4635468"/>
            <a:ext cx="2064931" cy="16979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p:cNvSpPr/>
          <p:nvPr/>
        </p:nvSpPr>
        <p:spPr>
          <a:xfrm>
            <a:off x="961298" y="5319714"/>
            <a:ext cx="979469" cy="15735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0" name="Straight Arrow Connector 9"/>
          <p:cNvCxnSpPr/>
          <p:nvPr/>
        </p:nvCxnSpPr>
        <p:spPr>
          <a:xfrm flipH="1">
            <a:off x="1770443" y="5178406"/>
            <a:ext cx="897911" cy="219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496837"/>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47651"/>
          </a:xfrm>
        </p:spPr>
        <p:txBody>
          <a:bodyPr>
            <a:noAutofit/>
          </a:bodyPr>
          <a:lstStyle/>
          <a:p>
            <a:r>
              <a:rPr lang="en-US" sz="3200" dirty="0"/>
              <a:t>"Enter '%%' in the Items field, press OK, and select the items."</a:t>
            </a:r>
          </a:p>
        </p:txBody>
      </p:sp>
      <p:pic>
        <p:nvPicPr>
          <p:cNvPr id="3" name="Picture 2"/>
          <p:cNvPicPr/>
          <p:nvPr/>
        </p:nvPicPr>
        <p:blipFill>
          <a:blip r:embed="rId2"/>
          <a:stretch>
            <a:fillRect/>
          </a:stretch>
        </p:blipFill>
        <p:spPr>
          <a:xfrm>
            <a:off x="662473" y="1757361"/>
            <a:ext cx="11318033" cy="5016663"/>
          </a:xfrm>
          <a:prstGeom prst="rect">
            <a:avLst/>
          </a:prstGeom>
        </p:spPr>
      </p:pic>
      <p:sp>
        <p:nvSpPr>
          <p:cNvPr id="4" name="Rectangle 3"/>
          <p:cNvSpPr/>
          <p:nvPr/>
        </p:nvSpPr>
        <p:spPr>
          <a:xfrm>
            <a:off x="4945225" y="4133461"/>
            <a:ext cx="942391" cy="18661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p:cNvSpPr/>
          <p:nvPr/>
        </p:nvSpPr>
        <p:spPr>
          <a:xfrm>
            <a:off x="1156996" y="4079080"/>
            <a:ext cx="2519265" cy="14768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p:cNvSpPr/>
          <p:nvPr/>
        </p:nvSpPr>
        <p:spPr>
          <a:xfrm>
            <a:off x="5710335" y="4509795"/>
            <a:ext cx="345232" cy="17417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043454954"/>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757"/>
          </a:xfrm>
        </p:spPr>
        <p:txBody>
          <a:bodyPr>
            <a:noAutofit/>
          </a:bodyPr>
          <a:lstStyle/>
          <a:p>
            <a:r>
              <a:rPr lang="en-US" sz="3200" dirty="0"/>
              <a:t>Set the quantity for the item Specify the unit price of the item </a:t>
            </a:r>
          </a:p>
        </p:txBody>
      </p:sp>
      <p:pic>
        <p:nvPicPr>
          <p:cNvPr id="12" name="Picture 11"/>
          <p:cNvPicPr/>
          <p:nvPr/>
        </p:nvPicPr>
        <p:blipFill>
          <a:blip r:embed="rId2"/>
          <a:stretch>
            <a:fillRect/>
          </a:stretch>
        </p:blipFill>
        <p:spPr>
          <a:xfrm>
            <a:off x="139959" y="1548882"/>
            <a:ext cx="11924523" cy="5197151"/>
          </a:xfrm>
          <a:prstGeom prst="rect">
            <a:avLst/>
          </a:prstGeom>
        </p:spPr>
      </p:pic>
      <p:sp>
        <p:nvSpPr>
          <p:cNvPr id="13" name="Rectangle 12"/>
          <p:cNvSpPr/>
          <p:nvPr/>
        </p:nvSpPr>
        <p:spPr>
          <a:xfrm>
            <a:off x="718456" y="2929813"/>
            <a:ext cx="6046237" cy="354564"/>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13"/>
          <p:cNvSpPr/>
          <p:nvPr/>
        </p:nvSpPr>
        <p:spPr>
          <a:xfrm>
            <a:off x="3349691" y="2323323"/>
            <a:ext cx="811762" cy="326572"/>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508042537"/>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Press complete</a:t>
            </a:r>
          </a:p>
        </p:txBody>
      </p:sp>
      <p:pic>
        <p:nvPicPr>
          <p:cNvPr id="3" name="Picture 2"/>
          <p:cNvPicPr/>
          <p:nvPr/>
        </p:nvPicPr>
        <p:blipFill>
          <a:blip r:embed="rId2"/>
          <a:stretch>
            <a:fillRect/>
          </a:stretch>
        </p:blipFill>
        <p:spPr>
          <a:xfrm>
            <a:off x="242596" y="1757362"/>
            <a:ext cx="11672596" cy="5100638"/>
          </a:xfrm>
          <a:prstGeom prst="rect">
            <a:avLst/>
          </a:prstGeom>
        </p:spPr>
      </p:pic>
      <p:sp>
        <p:nvSpPr>
          <p:cNvPr id="4" name="Rectangle 3"/>
          <p:cNvSpPr/>
          <p:nvPr/>
        </p:nvSpPr>
        <p:spPr>
          <a:xfrm>
            <a:off x="6718041" y="5495729"/>
            <a:ext cx="1035697" cy="205275"/>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flipH="1">
            <a:off x="7527431" y="5378380"/>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13446"/>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06054"/>
          </a:xfrm>
        </p:spPr>
        <p:txBody>
          <a:bodyPr>
            <a:noAutofit/>
          </a:bodyPr>
          <a:lstStyle/>
          <a:p>
            <a:r>
              <a:rPr lang="en-US" sz="2400" b="1" dirty="0"/>
              <a:t>To Make this Invoice complete and transfer to the General ledger              </a:t>
            </a:r>
            <a:br>
              <a:rPr lang="en-US" sz="2400" dirty="0"/>
            </a:br>
            <a:r>
              <a:rPr lang="ar-EG" sz="2400" dirty="0"/>
              <a:t>                         </a:t>
            </a:r>
            <a:r>
              <a:rPr lang="en-US" sz="2400" dirty="0"/>
              <a:t>Tools &gt;Create Accounting</a:t>
            </a:r>
          </a:p>
        </p:txBody>
      </p:sp>
      <p:pic>
        <p:nvPicPr>
          <p:cNvPr id="3" name="Picture 2"/>
          <p:cNvPicPr/>
          <p:nvPr/>
        </p:nvPicPr>
        <p:blipFill>
          <a:blip r:embed="rId2"/>
          <a:stretch>
            <a:fillRect/>
          </a:stretch>
        </p:blipFill>
        <p:spPr>
          <a:xfrm>
            <a:off x="438539" y="1690687"/>
            <a:ext cx="11467322" cy="5055345"/>
          </a:xfrm>
          <a:prstGeom prst="rect">
            <a:avLst/>
          </a:prstGeom>
        </p:spPr>
      </p:pic>
      <p:cxnSp>
        <p:nvCxnSpPr>
          <p:cNvPr id="4" name="Straight Arrow Connector 3"/>
          <p:cNvCxnSpPr/>
          <p:nvPr/>
        </p:nvCxnSpPr>
        <p:spPr>
          <a:xfrm flipH="1">
            <a:off x="1686468" y="1690686"/>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2389373" y="1910672"/>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952823"/>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t>Crate final Accounting &gt;&gt;Ok</a:t>
            </a:r>
          </a:p>
        </p:txBody>
      </p:sp>
      <p:pic>
        <p:nvPicPr>
          <p:cNvPr id="3" name="Picture 2"/>
          <p:cNvPicPr/>
          <p:nvPr/>
        </p:nvPicPr>
        <p:blipFill>
          <a:blip r:embed="rId2"/>
          <a:stretch>
            <a:fillRect/>
          </a:stretch>
        </p:blipFill>
        <p:spPr>
          <a:xfrm>
            <a:off x="401215" y="1757361"/>
            <a:ext cx="11597951" cy="4960679"/>
          </a:xfrm>
          <a:prstGeom prst="rect">
            <a:avLst/>
          </a:prstGeom>
        </p:spPr>
      </p:pic>
      <p:sp>
        <p:nvSpPr>
          <p:cNvPr id="4" name="Rectangle 3"/>
          <p:cNvSpPr/>
          <p:nvPr/>
        </p:nvSpPr>
        <p:spPr>
          <a:xfrm>
            <a:off x="3200401" y="4460031"/>
            <a:ext cx="886408" cy="195945"/>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flipH="1">
            <a:off x="3863610" y="4350038"/>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33907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055" y="484632"/>
            <a:ext cx="10058400" cy="954424"/>
          </a:xfrm>
        </p:spPr>
        <p:txBody>
          <a:bodyPr>
            <a:normAutofit/>
          </a:bodyPr>
          <a:lstStyle/>
          <a:p>
            <a:r>
              <a:rPr lang="en-US" sz="4000" dirty="0"/>
              <a:t>Primary, Apply</a:t>
            </a:r>
          </a:p>
        </p:txBody>
      </p:sp>
      <p:pic>
        <p:nvPicPr>
          <p:cNvPr id="3" name="Picture 2" descr="Create Organization - Mozilla Firefox"/>
          <p:cNvPicPr/>
          <p:nvPr/>
        </p:nvPicPr>
        <p:blipFill>
          <a:blip r:embed="rId2" cstate="print">
            <a:extLst>
              <a:ext uri="{28A0092B-C50C-407E-A947-70E740481C1C}">
                <a14:useLocalDpi xmlns:a14="http://schemas.microsoft.com/office/drawing/2010/main" val="0"/>
              </a:ext>
            </a:extLst>
          </a:blip>
          <a:stretch>
            <a:fillRect/>
          </a:stretch>
        </p:blipFill>
        <p:spPr>
          <a:xfrm>
            <a:off x="830704" y="1690688"/>
            <a:ext cx="10523096" cy="4790570"/>
          </a:xfrm>
          <a:prstGeom prst="rect">
            <a:avLst/>
          </a:prstGeom>
        </p:spPr>
      </p:pic>
      <p:sp>
        <p:nvSpPr>
          <p:cNvPr id="4" name="Rectangle 3"/>
          <p:cNvSpPr/>
          <p:nvPr/>
        </p:nvSpPr>
        <p:spPr>
          <a:xfrm>
            <a:off x="10433154" y="5891134"/>
            <a:ext cx="554636" cy="329784"/>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p:cNvSpPr/>
          <p:nvPr/>
        </p:nvSpPr>
        <p:spPr>
          <a:xfrm>
            <a:off x="3912434" y="4691921"/>
            <a:ext cx="554636" cy="569627"/>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p:cNvCxnSpPr/>
          <p:nvPr/>
        </p:nvCxnSpPr>
        <p:spPr>
          <a:xfrm>
            <a:off x="3327816" y="1439056"/>
            <a:ext cx="854440" cy="293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1035017" y="5581317"/>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063413"/>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72730"/>
          </a:xfrm>
        </p:spPr>
        <p:txBody>
          <a:bodyPr>
            <a:noAutofit/>
          </a:bodyPr>
          <a:lstStyle/>
          <a:p>
            <a:r>
              <a:rPr lang="en-US" sz="2800" dirty="0"/>
              <a:t>To show The transaction for this invoice</a:t>
            </a:r>
            <a:br>
              <a:rPr lang="en-US" sz="2800" dirty="0"/>
            </a:br>
            <a:r>
              <a:rPr lang="ar-EG" sz="2800" dirty="0"/>
              <a:t>     </a:t>
            </a:r>
            <a:r>
              <a:rPr lang="en-US" sz="2800" dirty="0"/>
              <a:t>Press Tools &gt;&gt; View Accounting</a:t>
            </a:r>
          </a:p>
        </p:txBody>
      </p:sp>
      <p:pic>
        <p:nvPicPr>
          <p:cNvPr id="3" name="Picture 2"/>
          <p:cNvPicPr/>
          <p:nvPr/>
        </p:nvPicPr>
        <p:blipFill>
          <a:blip r:embed="rId2"/>
          <a:stretch>
            <a:fillRect/>
          </a:stretch>
        </p:blipFill>
        <p:spPr>
          <a:xfrm>
            <a:off x="569167" y="1757362"/>
            <a:ext cx="11532637" cy="5100638"/>
          </a:xfrm>
          <a:prstGeom prst="rect">
            <a:avLst/>
          </a:prstGeom>
        </p:spPr>
      </p:pic>
      <p:cxnSp>
        <p:nvCxnSpPr>
          <p:cNvPr id="4" name="Straight Arrow Connector 3"/>
          <p:cNvCxnSpPr/>
          <p:nvPr/>
        </p:nvCxnSpPr>
        <p:spPr>
          <a:xfrm flipH="1">
            <a:off x="1838867" y="1757362"/>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2485789" y="2143027"/>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198373"/>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54982"/>
          </a:xfrm>
        </p:spPr>
        <p:txBody>
          <a:bodyPr>
            <a:noAutofit/>
          </a:bodyPr>
          <a:lstStyle/>
          <a:p>
            <a:r>
              <a:rPr lang="en-US" sz="3200" b="1" dirty="0"/>
              <a:t>"Accounts receivable will be recorded as a debit, while revenue will be recorded as a credit."</a:t>
            </a:r>
            <a:endParaRPr lang="en-US" sz="3200" dirty="0"/>
          </a:p>
        </p:txBody>
      </p:sp>
      <p:pic>
        <p:nvPicPr>
          <p:cNvPr id="3" name="Picture 2"/>
          <p:cNvPicPr/>
          <p:nvPr/>
        </p:nvPicPr>
        <p:blipFill>
          <a:blip r:embed="rId2"/>
          <a:stretch>
            <a:fillRect/>
          </a:stretch>
        </p:blipFill>
        <p:spPr>
          <a:xfrm>
            <a:off x="149290" y="1757362"/>
            <a:ext cx="12042710" cy="5100638"/>
          </a:xfrm>
          <a:prstGeom prst="rect">
            <a:avLst/>
          </a:prstGeom>
        </p:spPr>
      </p:pic>
      <p:sp>
        <p:nvSpPr>
          <p:cNvPr id="4" name="Rectangle 3"/>
          <p:cNvSpPr/>
          <p:nvPr/>
        </p:nvSpPr>
        <p:spPr>
          <a:xfrm>
            <a:off x="7511143" y="4105468"/>
            <a:ext cx="4441371" cy="531846"/>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218535460"/>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016"/>
            <a:ext cx="10583008" cy="1272552"/>
          </a:xfrm>
        </p:spPr>
        <p:txBody>
          <a:bodyPr>
            <a:noAutofit/>
          </a:bodyPr>
          <a:lstStyle/>
          <a:p>
            <a:r>
              <a:rPr lang="en-US" sz="3200" b="1" dirty="0"/>
              <a:t>the same steps as before to enter the invoice</a:t>
            </a:r>
            <a:br>
              <a:rPr lang="en-US" sz="3200" dirty="0"/>
            </a:br>
            <a:r>
              <a:rPr lang="en-US" sz="3200" dirty="0"/>
              <a:t>                              Transactions&gt;&gt;Transactions</a:t>
            </a:r>
          </a:p>
        </p:txBody>
      </p:sp>
      <p:pic>
        <p:nvPicPr>
          <p:cNvPr id="3" name="Picture 2"/>
          <p:cNvPicPr/>
          <p:nvPr/>
        </p:nvPicPr>
        <p:blipFill>
          <a:blip r:embed="rId2"/>
          <a:stretch>
            <a:fillRect/>
          </a:stretch>
        </p:blipFill>
        <p:spPr>
          <a:xfrm>
            <a:off x="465992" y="1723293"/>
            <a:ext cx="10955216" cy="4906108"/>
          </a:xfrm>
          <a:prstGeom prst="rect">
            <a:avLst/>
          </a:prstGeom>
        </p:spPr>
      </p:pic>
      <p:cxnSp>
        <p:nvCxnSpPr>
          <p:cNvPr id="4" name="Straight Arrow Connector 3"/>
          <p:cNvCxnSpPr/>
          <p:nvPr/>
        </p:nvCxnSpPr>
        <p:spPr>
          <a:xfrm flipH="1">
            <a:off x="3587262" y="3472962"/>
            <a:ext cx="1178169"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3704493" y="3573533"/>
            <a:ext cx="1178169"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859485"/>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753821"/>
          </a:xfrm>
          <a:ln w="28575">
            <a:noFill/>
          </a:ln>
        </p:spPr>
        <p:txBody>
          <a:bodyPr>
            <a:noAutofit/>
          </a:bodyPr>
          <a:lstStyle/>
          <a:p>
            <a:pPr rtl="1"/>
            <a:r>
              <a:rPr lang="ar-SA" sz="2400" b="1" dirty="0"/>
              <a:t> </a:t>
            </a:r>
            <a:r>
              <a:rPr lang="en-US" sz="2400" b="1" dirty="0"/>
              <a:t>"Enter the customer name, currency, invoice type, and payment term."</a:t>
            </a:r>
            <a:br>
              <a:rPr lang="en-US" sz="2400" dirty="0"/>
            </a:br>
            <a:r>
              <a:rPr lang="en-US" sz="3200" dirty="0"/>
              <a:t>                                             Press Line Items</a:t>
            </a:r>
            <a:br>
              <a:rPr lang="en-US" sz="2400" dirty="0"/>
            </a:br>
            <a:r>
              <a:rPr lang="en-US" sz="2400" b="1" dirty="0"/>
              <a:t>To Select Which Type of line items I Enter in This Invoice</a:t>
            </a:r>
            <a:endParaRPr lang="en-US" sz="2400" dirty="0"/>
          </a:p>
        </p:txBody>
      </p:sp>
      <p:pic>
        <p:nvPicPr>
          <p:cNvPr id="3" name="Picture 2"/>
          <p:cNvPicPr/>
          <p:nvPr/>
        </p:nvPicPr>
        <p:blipFill>
          <a:blip r:embed="rId2"/>
          <a:stretch>
            <a:fillRect/>
          </a:stretch>
        </p:blipFill>
        <p:spPr>
          <a:xfrm>
            <a:off x="659423" y="2057400"/>
            <a:ext cx="10694377" cy="4457700"/>
          </a:xfrm>
          <a:prstGeom prst="rect">
            <a:avLst/>
          </a:prstGeom>
          <a:ln w="28575">
            <a:noFill/>
          </a:ln>
        </p:spPr>
      </p:pic>
      <p:sp>
        <p:nvSpPr>
          <p:cNvPr id="4" name="Rectangle 3"/>
          <p:cNvSpPr/>
          <p:nvPr/>
        </p:nvSpPr>
        <p:spPr>
          <a:xfrm flipV="1">
            <a:off x="1266090" y="2822330"/>
            <a:ext cx="1767255" cy="14947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5" name="Rectangle 4"/>
          <p:cNvSpPr/>
          <p:nvPr/>
        </p:nvSpPr>
        <p:spPr>
          <a:xfrm flipV="1">
            <a:off x="1266089" y="2971800"/>
            <a:ext cx="1767255" cy="14947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6" name="Rectangle 5"/>
          <p:cNvSpPr/>
          <p:nvPr/>
        </p:nvSpPr>
        <p:spPr>
          <a:xfrm flipV="1">
            <a:off x="3516923" y="2822330"/>
            <a:ext cx="984740" cy="14947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7" name="Rectangle 6"/>
          <p:cNvSpPr/>
          <p:nvPr/>
        </p:nvSpPr>
        <p:spPr>
          <a:xfrm flipV="1">
            <a:off x="3115407" y="3600449"/>
            <a:ext cx="984740" cy="14947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8" name="Rectangle 7"/>
          <p:cNvSpPr/>
          <p:nvPr/>
        </p:nvSpPr>
        <p:spPr>
          <a:xfrm flipV="1">
            <a:off x="1194283" y="4668715"/>
            <a:ext cx="2102831" cy="14483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9" name="Rectangle 8"/>
          <p:cNvSpPr/>
          <p:nvPr/>
        </p:nvSpPr>
        <p:spPr>
          <a:xfrm flipV="1">
            <a:off x="773719" y="5256332"/>
            <a:ext cx="931989" cy="26523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cxnSp>
        <p:nvCxnSpPr>
          <p:cNvPr id="10" name="Straight Arrow Connector 9"/>
          <p:cNvCxnSpPr/>
          <p:nvPr/>
        </p:nvCxnSpPr>
        <p:spPr>
          <a:xfrm flipH="1">
            <a:off x="1444870" y="5256333"/>
            <a:ext cx="1178169" cy="791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77320"/>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838" y="211015"/>
            <a:ext cx="10711962" cy="1863970"/>
          </a:xfrm>
        </p:spPr>
        <p:txBody>
          <a:bodyPr>
            <a:normAutofit/>
          </a:bodyPr>
          <a:lstStyle/>
          <a:p>
            <a:r>
              <a:rPr lang="en-US" sz="3600" dirty="0"/>
              <a:t>Enter the Type of line Items and amount</a:t>
            </a:r>
          </a:p>
        </p:txBody>
      </p:sp>
      <p:pic>
        <p:nvPicPr>
          <p:cNvPr id="3" name="Picture 2"/>
          <p:cNvPicPr/>
          <p:nvPr/>
        </p:nvPicPr>
        <p:blipFill>
          <a:blip r:embed="rId2"/>
          <a:stretch>
            <a:fillRect/>
          </a:stretch>
        </p:blipFill>
        <p:spPr>
          <a:xfrm>
            <a:off x="712177" y="1793631"/>
            <a:ext cx="10641623" cy="4809392"/>
          </a:xfrm>
          <a:prstGeom prst="rect">
            <a:avLst/>
          </a:prstGeom>
        </p:spPr>
      </p:pic>
      <p:sp>
        <p:nvSpPr>
          <p:cNvPr id="4" name="Rectangle 3"/>
          <p:cNvSpPr/>
          <p:nvPr/>
        </p:nvSpPr>
        <p:spPr>
          <a:xfrm flipV="1">
            <a:off x="2145323" y="3068514"/>
            <a:ext cx="4404946" cy="30773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5" name="Rectangle 4"/>
          <p:cNvSpPr/>
          <p:nvPr/>
        </p:nvSpPr>
        <p:spPr>
          <a:xfrm flipV="1">
            <a:off x="1802423" y="2497014"/>
            <a:ext cx="2417885" cy="31652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Tree>
    <p:extLst>
      <p:ext uri="{BB962C8B-B14F-4D97-AF65-F5344CB8AC3E}">
        <p14:creationId xmlns:p14="http://schemas.microsoft.com/office/powerpoint/2010/main" val="3455108747"/>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                 Press Complete</a:t>
            </a:r>
          </a:p>
        </p:txBody>
      </p:sp>
      <p:pic>
        <p:nvPicPr>
          <p:cNvPr id="3" name="Picture 2"/>
          <p:cNvPicPr>
            <a:picLocks noChangeAspect="1"/>
          </p:cNvPicPr>
          <p:nvPr/>
        </p:nvPicPr>
        <p:blipFill>
          <a:blip r:embed="rId2"/>
          <a:stretch>
            <a:fillRect/>
          </a:stretch>
        </p:blipFill>
        <p:spPr>
          <a:xfrm>
            <a:off x="1332580" y="1598983"/>
            <a:ext cx="9200949" cy="5175533"/>
          </a:xfrm>
          <a:prstGeom prst="rect">
            <a:avLst/>
          </a:prstGeom>
        </p:spPr>
      </p:pic>
      <p:sp>
        <p:nvSpPr>
          <p:cNvPr id="4" name="Rectangle 3"/>
          <p:cNvSpPr/>
          <p:nvPr/>
        </p:nvSpPr>
        <p:spPr>
          <a:xfrm flipV="1">
            <a:off x="6385625" y="5372873"/>
            <a:ext cx="931989" cy="265236"/>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cxnSp>
        <p:nvCxnSpPr>
          <p:cNvPr id="5" name="Straight Arrow Connector 4"/>
          <p:cNvCxnSpPr/>
          <p:nvPr/>
        </p:nvCxnSpPr>
        <p:spPr>
          <a:xfrm flipH="1">
            <a:off x="7065742" y="5372873"/>
            <a:ext cx="984564"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25694"/>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26F2F-87DB-6458-BA6B-D41214D478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24418-91D5-918C-F772-638E3B8F5D23}"/>
              </a:ext>
            </a:extLst>
          </p:cNvPr>
          <p:cNvSpPr>
            <a:spLocks noGrp="1"/>
          </p:cNvSpPr>
          <p:nvPr>
            <p:ph type="title"/>
          </p:nvPr>
        </p:nvSpPr>
        <p:spPr>
          <a:xfrm>
            <a:off x="672353" y="290945"/>
            <a:ext cx="10681447" cy="1399744"/>
          </a:xfrm>
        </p:spPr>
        <p:txBody>
          <a:bodyPr>
            <a:noAutofit/>
          </a:bodyPr>
          <a:lstStyle/>
          <a:p>
            <a:r>
              <a:rPr lang="en-US" sz="2800" b="1" dirty="0"/>
              <a:t>To Make this Invoice complete and transfer to the General ledger              </a:t>
            </a:r>
            <a:br>
              <a:rPr lang="en-US" sz="2800" dirty="0"/>
            </a:br>
            <a:r>
              <a:rPr lang="en-US" sz="2800" dirty="0"/>
              <a:t>                            Tools &gt;Create Accounting </a:t>
            </a:r>
          </a:p>
        </p:txBody>
      </p:sp>
      <p:pic>
        <p:nvPicPr>
          <p:cNvPr id="3" name="Picture 2">
            <a:extLst>
              <a:ext uri="{FF2B5EF4-FFF2-40B4-BE49-F238E27FC236}">
                <a16:creationId xmlns:a16="http://schemas.microsoft.com/office/drawing/2014/main" id="{C16F222B-CAA3-1070-51CF-71E022D73065}"/>
              </a:ext>
            </a:extLst>
          </p:cNvPr>
          <p:cNvPicPr/>
          <p:nvPr/>
        </p:nvPicPr>
        <p:blipFill>
          <a:blip r:embed="rId2"/>
          <a:stretch>
            <a:fillRect/>
          </a:stretch>
        </p:blipFill>
        <p:spPr>
          <a:xfrm>
            <a:off x="382555" y="1586204"/>
            <a:ext cx="11252717" cy="4975961"/>
          </a:xfrm>
          <a:prstGeom prst="rect">
            <a:avLst/>
          </a:prstGeom>
        </p:spPr>
      </p:pic>
      <p:cxnSp>
        <p:nvCxnSpPr>
          <p:cNvPr id="4" name="Straight Arrow Connector 3">
            <a:extLst>
              <a:ext uri="{FF2B5EF4-FFF2-40B4-BE49-F238E27FC236}">
                <a16:creationId xmlns:a16="http://schemas.microsoft.com/office/drawing/2014/main" id="{432A00AF-82F6-FB5C-CFFE-6ADA63796B99}"/>
              </a:ext>
            </a:extLst>
          </p:cNvPr>
          <p:cNvCxnSpPr/>
          <p:nvPr/>
        </p:nvCxnSpPr>
        <p:spPr>
          <a:xfrm flipH="1">
            <a:off x="1536072" y="1690689"/>
            <a:ext cx="984564"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F7B6B74-B8DD-0206-0BFD-4C49DF3ACF8C}"/>
              </a:ext>
            </a:extLst>
          </p:cNvPr>
          <p:cNvCxnSpPr/>
          <p:nvPr/>
        </p:nvCxnSpPr>
        <p:spPr>
          <a:xfrm flipH="1">
            <a:off x="2222056" y="1909149"/>
            <a:ext cx="984564"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99964"/>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      </a:t>
            </a:r>
            <a:r>
              <a:rPr lang="en-US" sz="4000" dirty="0"/>
              <a:t>Crate final Accounting &gt;&gt;Ok</a:t>
            </a:r>
          </a:p>
        </p:txBody>
      </p:sp>
      <p:pic>
        <p:nvPicPr>
          <p:cNvPr id="3" name="Picture 2"/>
          <p:cNvPicPr/>
          <p:nvPr/>
        </p:nvPicPr>
        <p:blipFill>
          <a:blip r:embed="rId2"/>
          <a:stretch>
            <a:fillRect/>
          </a:stretch>
        </p:blipFill>
        <p:spPr>
          <a:xfrm>
            <a:off x="1371599" y="1847008"/>
            <a:ext cx="9126071" cy="4733085"/>
          </a:xfrm>
          <a:prstGeom prst="rect">
            <a:avLst/>
          </a:prstGeom>
        </p:spPr>
      </p:pic>
      <p:sp>
        <p:nvSpPr>
          <p:cNvPr id="4" name="Rectangle 3"/>
          <p:cNvSpPr/>
          <p:nvPr/>
        </p:nvSpPr>
        <p:spPr>
          <a:xfrm flipV="1">
            <a:off x="3328660" y="3621740"/>
            <a:ext cx="1117834" cy="11654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5" name="Rectangle 4"/>
          <p:cNvSpPr/>
          <p:nvPr/>
        </p:nvSpPr>
        <p:spPr>
          <a:xfrm flipV="1">
            <a:off x="3487270" y="4401667"/>
            <a:ext cx="735105" cy="161368"/>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cxnSp>
        <p:nvCxnSpPr>
          <p:cNvPr id="6" name="Straight Arrow Connector 5"/>
          <p:cNvCxnSpPr/>
          <p:nvPr/>
        </p:nvCxnSpPr>
        <p:spPr>
          <a:xfrm flipH="1">
            <a:off x="4026707" y="4362102"/>
            <a:ext cx="984564" cy="791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773683"/>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93662"/>
          </a:xfrm>
        </p:spPr>
        <p:txBody>
          <a:bodyPr>
            <a:noAutofit/>
          </a:bodyPr>
          <a:lstStyle/>
          <a:p>
            <a:r>
              <a:rPr lang="en-US" sz="3600" dirty="0"/>
              <a:t>Tools &gt; View Accounting</a:t>
            </a:r>
          </a:p>
        </p:txBody>
      </p:sp>
      <p:pic>
        <p:nvPicPr>
          <p:cNvPr id="3" name="Picture 2"/>
          <p:cNvPicPr/>
          <p:nvPr/>
        </p:nvPicPr>
        <p:blipFill>
          <a:blip r:embed="rId2"/>
          <a:stretch>
            <a:fillRect/>
          </a:stretch>
        </p:blipFill>
        <p:spPr>
          <a:xfrm>
            <a:off x="65314" y="1278294"/>
            <a:ext cx="11840547" cy="5477070"/>
          </a:xfrm>
          <a:prstGeom prst="rect">
            <a:avLst/>
          </a:prstGeom>
        </p:spPr>
      </p:pic>
      <p:cxnSp>
        <p:nvCxnSpPr>
          <p:cNvPr id="4" name="Straight Arrow Connector 3"/>
          <p:cNvCxnSpPr/>
          <p:nvPr/>
        </p:nvCxnSpPr>
        <p:spPr>
          <a:xfrm flipH="1">
            <a:off x="1322110" y="1413080"/>
            <a:ext cx="984564"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2019665" y="1825474"/>
            <a:ext cx="984564"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289373"/>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07685"/>
          </a:xfrm>
        </p:spPr>
        <p:txBody>
          <a:bodyPr>
            <a:noAutofit/>
          </a:bodyPr>
          <a:lstStyle/>
          <a:p>
            <a:r>
              <a:rPr lang="ar-EG" sz="2400" dirty="0"/>
              <a:t>Show the</a:t>
            </a:r>
            <a:r>
              <a:rPr lang="en-US" sz="2400" dirty="0"/>
              <a:t>transaction for this invoice</a:t>
            </a:r>
            <a:br>
              <a:rPr lang="ar-EG" sz="2400" dirty="0"/>
            </a:br>
            <a:r>
              <a:rPr lang="en-US" sz="2400" dirty="0"/>
              <a:t>"Accounts receivable will be recorded as a debit, while revenue will be recorded as a credit."</a:t>
            </a:r>
          </a:p>
        </p:txBody>
      </p:sp>
      <p:pic>
        <p:nvPicPr>
          <p:cNvPr id="4" name="Picture 3"/>
          <p:cNvPicPr/>
          <p:nvPr/>
        </p:nvPicPr>
        <p:blipFill>
          <a:blip r:embed="rId2"/>
          <a:stretch>
            <a:fillRect/>
          </a:stretch>
        </p:blipFill>
        <p:spPr>
          <a:xfrm>
            <a:off x="630457" y="1739524"/>
            <a:ext cx="10797988" cy="4903415"/>
          </a:xfrm>
          <a:prstGeom prst="rect">
            <a:avLst/>
          </a:prstGeom>
        </p:spPr>
      </p:pic>
      <p:sp>
        <p:nvSpPr>
          <p:cNvPr id="5" name="Rectangle 4"/>
          <p:cNvSpPr/>
          <p:nvPr/>
        </p:nvSpPr>
        <p:spPr>
          <a:xfrm flipV="1">
            <a:off x="7173379" y="3851846"/>
            <a:ext cx="4032686" cy="678767"/>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Tree>
    <p:extLst>
      <p:ext uri="{BB962C8B-B14F-4D97-AF65-F5344CB8AC3E}">
        <p14:creationId xmlns:p14="http://schemas.microsoft.com/office/powerpoint/2010/main" val="378941149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tomer Overview - Mozilla Firefox"/>
          <p:cNvPicPr/>
          <p:nvPr/>
        </p:nvPicPr>
        <p:blipFill>
          <a:blip r:embed="rId2" cstate="print">
            <a:extLst>
              <a:ext uri="{28A0092B-C50C-407E-A947-70E740481C1C}">
                <a14:useLocalDpi xmlns:a14="http://schemas.microsoft.com/office/drawing/2010/main" val="0"/>
              </a:ext>
            </a:extLst>
          </a:blip>
          <a:stretch>
            <a:fillRect/>
          </a:stretch>
        </p:blipFill>
        <p:spPr>
          <a:xfrm>
            <a:off x="314794" y="959370"/>
            <a:ext cx="11406266" cy="5576341"/>
          </a:xfrm>
          <a:prstGeom prst="rect">
            <a:avLst/>
          </a:prstGeom>
        </p:spPr>
      </p:pic>
      <p:sp>
        <p:nvSpPr>
          <p:cNvPr id="3" name="Title 2"/>
          <p:cNvSpPr>
            <a:spLocks noGrp="1"/>
          </p:cNvSpPr>
          <p:nvPr>
            <p:ph type="title"/>
          </p:nvPr>
        </p:nvSpPr>
        <p:spPr>
          <a:xfrm>
            <a:off x="1069848" y="484632"/>
            <a:ext cx="10058400" cy="603189"/>
          </a:xfrm>
        </p:spPr>
        <p:txBody>
          <a:bodyPr>
            <a:noAutofit/>
          </a:bodyPr>
          <a:lstStyle/>
          <a:p>
            <a:r>
              <a:rPr lang="en-US" sz="3600" dirty="0"/>
              <a:t>Choose our CUSTOMER</a:t>
            </a:r>
          </a:p>
        </p:txBody>
      </p:sp>
      <p:cxnSp>
        <p:nvCxnSpPr>
          <p:cNvPr id="4" name="Straight Arrow Connector 3"/>
          <p:cNvCxnSpPr/>
          <p:nvPr/>
        </p:nvCxnSpPr>
        <p:spPr>
          <a:xfrm flipH="1">
            <a:off x="7783514" y="4256690"/>
            <a:ext cx="792927" cy="8678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40223"/>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187" y="447869"/>
            <a:ext cx="10058400" cy="5962262"/>
          </a:xfrm>
        </p:spPr>
        <p:txBody>
          <a:bodyPr/>
          <a:lstStyle/>
          <a:p>
            <a:pPr algn="ctr"/>
            <a:r>
              <a:rPr lang="en-US" b="1" u="sng" dirty="0"/>
              <a:t>Invoice Adjustments</a:t>
            </a:r>
            <a:endParaRPr lang="en-US" u="sng" dirty="0"/>
          </a:p>
        </p:txBody>
      </p:sp>
    </p:spTree>
    <p:extLst>
      <p:ext uri="{BB962C8B-B14F-4D97-AF65-F5344CB8AC3E}">
        <p14:creationId xmlns:p14="http://schemas.microsoft.com/office/powerpoint/2010/main" val="1462866540"/>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2222"/>
            <a:ext cx="11931162" cy="1969477"/>
          </a:xfrm>
        </p:spPr>
        <p:txBody>
          <a:bodyPr>
            <a:noAutofit/>
          </a:bodyPr>
          <a:lstStyle/>
          <a:p>
            <a:pPr algn="ctr"/>
            <a:r>
              <a:rPr lang="en-US" sz="3200" b="1" dirty="0"/>
              <a:t>Adjustment Any Invoices:</a:t>
            </a:r>
            <a:br>
              <a:rPr lang="en-US" sz="3200" dirty="0"/>
            </a:br>
            <a:r>
              <a:rPr lang="en-US" sz="3200" dirty="0"/>
              <a:t>1. Enter the Approval limit:</a:t>
            </a:r>
            <a:br>
              <a:rPr lang="en-US" sz="3200" dirty="0"/>
            </a:br>
            <a:r>
              <a:rPr lang="en-US" sz="3200" dirty="0"/>
              <a:t>Setup&gt;&gt;Transactions &gt;&gt;Approval limit</a:t>
            </a:r>
            <a:br>
              <a:rPr lang="en-US" sz="3200" dirty="0"/>
            </a:br>
            <a:endParaRPr lang="en-US" sz="3200" dirty="0"/>
          </a:p>
        </p:txBody>
      </p:sp>
      <p:pic>
        <p:nvPicPr>
          <p:cNvPr id="3" name="Picture 2"/>
          <p:cNvPicPr/>
          <p:nvPr/>
        </p:nvPicPr>
        <p:blipFill>
          <a:blip r:embed="rId2"/>
          <a:stretch>
            <a:fillRect/>
          </a:stretch>
        </p:blipFill>
        <p:spPr>
          <a:xfrm>
            <a:off x="272562" y="1696915"/>
            <a:ext cx="11834446" cy="5073162"/>
          </a:xfrm>
          <a:prstGeom prst="rect">
            <a:avLst/>
          </a:prstGeom>
        </p:spPr>
      </p:pic>
      <p:cxnSp>
        <p:nvCxnSpPr>
          <p:cNvPr id="4" name="Straight Arrow Connector 3"/>
          <p:cNvCxnSpPr/>
          <p:nvPr/>
        </p:nvCxnSpPr>
        <p:spPr>
          <a:xfrm flipH="1">
            <a:off x="3230625" y="3264877"/>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3602832" y="3374870"/>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931078" y="4453215"/>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642907"/>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054"/>
            <a:ext cx="10870223" cy="1919289"/>
          </a:xfrm>
        </p:spPr>
        <p:txBody>
          <a:bodyPr>
            <a:noAutofit/>
          </a:bodyPr>
          <a:lstStyle/>
          <a:p>
            <a:r>
              <a:rPr lang="en-US" sz="3600" dirty="0"/>
              <a:t>Add a new approval limit so </a:t>
            </a:r>
            <a:br>
              <a:rPr lang="en-US" sz="3600" dirty="0"/>
            </a:br>
            <a:r>
              <a:rPr lang="en-US" sz="3600" dirty="0"/>
              <a:t>I can adjust invoices</a:t>
            </a:r>
            <a:br>
              <a:rPr lang="en-US" sz="3600" dirty="0"/>
            </a:br>
            <a:endParaRPr lang="en-US" sz="3600" dirty="0"/>
          </a:p>
        </p:txBody>
      </p:sp>
      <p:pic>
        <p:nvPicPr>
          <p:cNvPr id="3" name="Picture 2"/>
          <p:cNvPicPr/>
          <p:nvPr/>
        </p:nvPicPr>
        <p:blipFill>
          <a:blip r:embed="rId2"/>
          <a:stretch>
            <a:fillRect/>
          </a:stretch>
        </p:blipFill>
        <p:spPr>
          <a:xfrm>
            <a:off x="131886" y="1389185"/>
            <a:ext cx="11922368" cy="5468815"/>
          </a:xfrm>
          <a:prstGeom prst="rect">
            <a:avLst/>
          </a:prstGeom>
        </p:spPr>
      </p:pic>
      <p:cxnSp>
        <p:nvCxnSpPr>
          <p:cNvPr id="4" name="Straight Arrow Connector 3"/>
          <p:cNvCxnSpPr/>
          <p:nvPr/>
        </p:nvCxnSpPr>
        <p:spPr>
          <a:xfrm flipH="1">
            <a:off x="258825" y="1506416"/>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flipV="1">
            <a:off x="333229" y="4079630"/>
            <a:ext cx="5170756" cy="184637"/>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Tree>
    <p:extLst>
      <p:ext uri="{BB962C8B-B14F-4D97-AF65-F5344CB8AC3E}">
        <p14:creationId xmlns:p14="http://schemas.microsoft.com/office/powerpoint/2010/main" val="2058982436"/>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28599" y="1257300"/>
            <a:ext cx="11667393" cy="5512777"/>
          </a:xfrm>
          <a:prstGeom prst="rect">
            <a:avLst/>
          </a:prstGeom>
        </p:spPr>
      </p:pic>
      <p:sp>
        <p:nvSpPr>
          <p:cNvPr id="5" name="Rectangle 4"/>
          <p:cNvSpPr/>
          <p:nvPr/>
        </p:nvSpPr>
        <p:spPr>
          <a:xfrm flipV="1">
            <a:off x="394774" y="2206869"/>
            <a:ext cx="5249887" cy="42203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Tree>
    <p:extLst>
      <p:ext uri="{BB962C8B-B14F-4D97-AF65-F5344CB8AC3E}">
        <p14:creationId xmlns:p14="http://schemas.microsoft.com/office/powerpoint/2010/main" val="1765060497"/>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69" y="184639"/>
            <a:ext cx="10852638" cy="1863969"/>
          </a:xfrm>
        </p:spPr>
        <p:txBody>
          <a:bodyPr>
            <a:noAutofit/>
          </a:bodyPr>
          <a:lstStyle/>
          <a:p>
            <a:r>
              <a:rPr lang="en-US" sz="2800" dirty="0"/>
              <a:t> Enter </a:t>
            </a:r>
            <a:r>
              <a:rPr lang="en-US" sz="2800" b="1" u="sng" dirty="0"/>
              <a:t>Receivable Activities </a:t>
            </a:r>
            <a:r>
              <a:rPr lang="en-US" sz="2800" dirty="0"/>
              <a:t>to manage adjustments</a:t>
            </a:r>
            <a:br>
              <a:rPr lang="en-US" sz="2800" dirty="0"/>
            </a:br>
            <a:r>
              <a:rPr lang="en-US" sz="2800" dirty="0"/>
              <a:t>Press       Setup&gt;&gt;Receipts&gt;&gt;Receivable Activities</a:t>
            </a:r>
            <a:br>
              <a:rPr lang="en-US" sz="2800" dirty="0"/>
            </a:br>
            <a:endParaRPr lang="en-US" sz="2800" dirty="0"/>
          </a:p>
        </p:txBody>
      </p:sp>
      <p:pic>
        <p:nvPicPr>
          <p:cNvPr id="3" name="Picture 2"/>
          <p:cNvPicPr/>
          <p:nvPr/>
        </p:nvPicPr>
        <p:blipFill>
          <a:blip r:embed="rId2"/>
          <a:stretch>
            <a:fillRect/>
          </a:stretch>
        </p:blipFill>
        <p:spPr>
          <a:xfrm>
            <a:off x="202223" y="1670537"/>
            <a:ext cx="11684977" cy="5090747"/>
          </a:xfrm>
          <a:prstGeom prst="rect">
            <a:avLst/>
          </a:prstGeom>
        </p:spPr>
      </p:pic>
      <p:cxnSp>
        <p:nvCxnSpPr>
          <p:cNvPr id="4" name="Straight Arrow Connector 3"/>
          <p:cNvCxnSpPr/>
          <p:nvPr/>
        </p:nvCxnSpPr>
        <p:spPr>
          <a:xfrm flipH="1">
            <a:off x="3098740" y="3695701"/>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3330270" y="3937488"/>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996651" y="4060311"/>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540746"/>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86612"/>
            <a:ext cx="10058400" cy="2280588"/>
          </a:xfrm>
          <a:ln w="28575">
            <a:noFill/>
          </a:ln>
        </p:spPr>
        <p:txBody>
          <a:bodyPr>
            <a:noAutofit/>
          </a:bodyPr>
          <a:lstStyle/>
          <a:p>
            <a:r>
              <a:rPr lang="en-US" sz="3200" b="1" dirty="0"/>
              <a:t>Enter the Operating unit, Name, Type, and then Enter the Code Combination</a:t>
            </a:r>
            <a:br>
              <a:rPr lang="en-US" sz="3200" dirty="0"/>
            </a:br>
            <a:endParaRPr lang="en-US" sz="3200" dirty="0"/>
          </a:p>
        </p:txBody>
      </p:sp>
      <p:pic>
        <p:nvPicPr>
          <p:cNvPr id="14" name="Picture 13"/>
          <p:cNvPicPr/>
          <p:nvPr/>
        </p:nvPicPr>
        <p:blipFill>
          <a:blip r:embed="rId2"/>
          <a:stretch>
            <a:fillRect/>
          </a:stretch>
        </p:blipFill>
        <p:spPr>
          <a:xfrm>
            <a:off x="609598" y="1380392"/>
            <a:ext cx="10829194" cy="5266592"/>
          </a:xfrm>
          <a:prstGeom prst="rect">
            <a:avLst/>
          </a:prstGeom>
        </p:spPr>
      </p:pic>
      <p:sp>
        <p:nvSpPr>
          <p:cNvPr id="15" name="Rectangle 14"/>
          <p:cNvSpPr/>
          <p:nvPr/>
        </p:nvSpPr>
        <p:spPr>
          <a:xfrm flipV="1">
            <a:off x="1099038" y="1960683"/>
            <a:ext cx="3640016" cy="18464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16" name="Rectangle 15"/>
          <p:cNvSpPr/>
          <p:nvPr/>
        </p:nvSpPr>
        <p:spPr>
          <a:xfrm flipV="1">
            <a:off x="1099038" y="2145323"/>
            <a:ext cx="3640016" cy="14067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17" name="Rectangle 16"/>
          <p:cNvSpPr/>
          <p:nvPr/>
        </p:nvSpPr>
        <p:spPr>
          <a:xfrm flipV="1">
            <a:off x="1189892" y="2441698"/>
            <a:ext cx="3285393" cy="19599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18" name="Rectangle 17"/>
          <p:cNvSpPr/>
          <p:nvPr/>
        </p:nvSpPr>
        <p:spPr>
          <a:xfrm flipV="1">
            <a:off x="1099038" y="2893037"/>
            <a:ext cx="2576147" cy="193063"/>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19" name="Rectangle 18"/>
          <p:cNvSpPr/>
          <p:nvPr/>
        </p:nvSpPr>
        <p:spPr>
          <a:xfrm flipV="1">
            <a:off x="1251438" y="3486639"/>
            <a:ext cx="3223847" cy="20649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Tree>
    <p:extLst>
      <p:ext uri="{BB962C8B-B14F-4D97-AF65-F5344CB8AC3E}">
        <p14:creationId xmlns:p14="http://schemas.microsoft.com/office/powerpoint/2010/main" val="2795390960"/>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938" y="149469"/>
            <a:ext cx="10530254" cy="1978269"/>
          </a:xfrm>
        </p:spPr>
        <p:txBody>
          <a:bodyPr>
            <a:noAutofit/>
          </a:bodyPr>
          <a:lstStyle/>
          <a:p>
            <a:r>
              <a:rPr lang="en-US" sz="3600" b="1" dirty="0"/>
              <a:t>Search for invoices to adjust</a:t>
            </a:r>
            <a:br>
              <a:rPr lang="en-US" sz="3600" dirty="0"/>
            </a:br>
            <a:r>
              <a:rPr lang="en-US" sz="3600" dirty="0"/>
              <a:t>                   Transactions &gt;&gt; Transactions</a:t>
            </a:r>
            <a:br>
              <a:rPr lang="en-US" sz="3600" dirty="0"/>
            </a:br>
            <a:r>
              <a:rPr lang="en-US" sz="3600" b="1" dirty="0"/>
              <a:t> Select the Invoice and adjust it</a:t>
            </a:r>
            <a:br>
              <a:rPr lang="en-US" sz="3600" dirty="0"/>
            </a:br>
            <a:endParaRPr lang="en-US" sz="3600" dirty="0"/>
          </a:p>
        </p:txBody>
      </p:sp>
      <p:pic>
        <p:nvPicPr>
          <p:cNvPr id="3" name="Picture 2"/>
          <p:cNvPicPr/>
          <p:nvPr/>
        </p:nvPicPr>
        <p:blipFill>
          <a:blip r:embed="rId2"/>
          <a:stretch>
            <a:fillRect/>
          </a:stretch>
        </p:blipFill>
        <p:spPr>
          <a:xfrm>
            <a:off x="395653" y="1732086"/>
            <a:ext cx="11262947" cy="4976446"/>
          </a:xfrm>
          <a:prstGeom prst="rect">
            <a:avLst/>
          </a:prstGeom>
        </p:spPr>
      </p:pic>
      <p:cxnSp>
        <p:nvCxnSpPr>
          <p:cNvPr id="4" name="Straight Arrow Connector 3"/>
          <p:cNvCxnSpPr/>
          <p:nvPr/>
        </p:nvCxnSpPr>
        <p:spPr>
          <a:xfrm flipH="1">
            <a:off x="3646793" y="3418742"/>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3807985" y="3528735"/>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186786"/>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277" y="140678"/>
            <a:ext cx="10515600" cy="1690688"/>
          </a:xfrm>
        </p:spPr>
        <p:txBody>
          <a:bodyPr>
            <a:noAutofit/>
          </a:bodyPr>
          <a:lstStyle/>
          <a:p>
            <a:r>
              <a:rPr lang="en-US" sz="3200" dirty="0"/>
              <a:t>Enter the Transactions Number and press find</a:t>
            </a:r>
            <a:br>
              <a:rPr lang="en-US" sz="3200" dirty="0"/>
            </a:br>
            <a:endParaRPr lang="en-US" sz="3200" dirty="0"/>
          </a:p>
        </p:txBody>
      </p:sp>
      <p:pic>
        <p:nvPicPr>
          <p:cNvPr id="3" name="Picture 2"/>
          <p:cNvPicPr/>
          <p:nvPr/>
        </p:nvPicPr>
        <p:blipFill>
          <a:blip r:embed="rId2"/>
          <a:stretch>
            <a:fillRect/>
          </a:stretch>
        </p:blipFill>
        <p:spPr>
          <a:xfrm>
            <a:off x="750277" y="1389185"/>
            <a:ext cx="10328032" cy="5468815"/>
          </a:xfrm>
          <a:prstGeom prst="rect">
            <a:avLst/>
          </a:prstGeom>
        </p:spPr>
      </p:pic>
      <p:sp>
        <p:nvSpPr>
          <p:cNvPr id="4" name="Rectangle 3"/>
          <p:cNvSpPr/>
          <p:nvPr/>
        </p:nvSpPr>
        <p:spPr>
          <a:xfrm flipV="1">
            <a:off x="3807069" y="2259621"/>
            <a:ext cx="2224454" cy="17584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cxnSp>
        <p:nvCxnSpPr>
          <p:cNvPr id="5" name="Straight Arrow Connector 4"/>
          <p:cNvCxnSpPr/>
          <p:nvPr/>
        </p:nvCxnSpPr>
        <p:spPr>
          <a:xfrm flipH="1">
            <a:off x="5795047" y="5199274"/>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593030"/>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Actions &gt; Adjust</a:t>
            </a:r>
          </a:p>
        </p:txBody>
      </p:sp>
      <p:pic>
        <p:nvPicPr>
          <p:cNvPr id="3" name="Picture 2"/>
          <p:cNvPicPr/>
          <p:nvPr/>
        </p:nvPicPr>
        <p:blipFill>
          <a:blip r:embed="rId2"/>
          <a:stretch>
            <a:fillRect/>
          </a:stretch>
        </p:blipFill>
        <p:spPr>
          <a:xfrm>
            <a:off x="838200" y="1591408"/>
            <a:ext cx="10515600" cy="4914900"/>
          </a:xfrm>
          <a:prstGeom prst="rect">
            <a:avLst/>
          </a:prstGeom>
        </p:spPr>
      </p:pic>
      <p:cxnSp>
        <p:nvCxnSpPr>
          <p:cNvPr id="4" name="Straight Arrow Connector 3"/>
          <p:cNvCxnSpPr/>
          <p:nvPr/>
        </p:nvCxnSpPr>
        <p:spPr>
          <a:xfrm flipH="1">
            <a:off x="2260539" y="1580695"/>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2342601" y="1800681"/>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252591"/>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69" y="211016"/>
            <a:ext cx="10852638" cy="1907930"/>
          </a:xfrm>
        </p:spPr>
        <p:txBody>
          <a:bodyPr>
            <a:noAutofit/>
          </a:bodyPr>
          <a:lstStyle/>
          <a:p>
            <a:r>
              <a:rPr lang="en-US" sz="3600" dirty="0"/>
              <a:t>Select That Invoice I need to Adjust And Press Adjust</a:t>
            </a:r>
            <a:br>
              <a:rPr lang="en-US" sz="3600" dirty="0"/>
            </a:br>
            <a:endParaRPr lang="en-US" sz="3600" dirty="0"/>
          </a:p>
        </p:txBody>
      </p:sp>
      <p:pic>
        <p:nvPicPr>
          <p:cNvPr id="3" name="Picture 2"/>
          <p:cNvPicPr/>
          <p:nvPr/>
        </p:nvPicPr>
        <p:blipFill>
          <a:blip r:embed="rId2"/>
          <a:stretch>
            <a:fillRect/>
          </a:stretch>
        </p:blipFill>
        <p:spPr>
          <a:xfrm>
            <a:off x="492369" y="1459524"/>
            <a:ext cx="10735407" cy="5134707"/>
          </a:xfrm>
          <a:prstGeom prst="rect">
            <a:avLst/>
          </a:prstGeom>
        </p:spPr>
      </p:pic>
      <p:sp>
        <p:nvSpPr>
          <p:cNvPr id="6" name="Rectangle 5"/>
          <p:cNvSpPr/>
          <p:nvPr/>
        </p:nvSpPr>
        <p:spPr>
          <a:xfrm flipV="1">
            <a:off x="738553" y="2697903"/>
            <a:ext cx="5011616" cy="16705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7" name="Rectangle 6"/>
          <p:cNvSpPr/>
          <p:nvPr/>
        </p:nvSpPr>
        <p:spPr>
          <a:xfrm flipV="1">
            <a:off x="1696915" y="4413734"/>
            <a:ext cx="852854" cy="21101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cxnSp>
        <p:nvCxnSpPr>
          <p:cNvPr id="8" name="Straight Arrow Connector 7"/>
          <p:cNvCxnSpPr/>
          <p:nvPr/>
        </p:nvCxnSpPr>
        <p:spPr>
          <a:xfrm flipH="1">
            <a:off x="2346450" y="4246595"/>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18775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Click Details</a:t>
            </a:r>
          </a:p>
        </p:txBody>
      </p:sp>
      <p:pic>
        <p:nvPicPr>
          <p:cNvPr id="10" name="Picture 9" descr="Customer Overview - Mozilla Firefox"/>
          <p:cNvPicPr/>
          <p:nvPr/>
        </p:nvPicPr>
        <p:blipFill>
          <a:blip r:embed="rId2" cstate="print">
            <a:extLst>
              <a:ext uri="{28A0092B-C50C-407E-A947-70E740481C1C}">
                <a14:useLocalDpi xmlns:a14="http://schemas.microsoft.com/office/drawing/2010/main" val="0"/>
              </a:ext>
            </a:extLst>
          </a:blip>
          <a:stretch>
            <a:fillRect/>
          </a:stretch>
        </p:blipFill>
        <p:spPr>
          <a:xfrm>
            <a:off x="1019333" y="1690688"/>
            <a:ext cx="9908498" cy="4530230"/>
          </a:xfrm>
          <a:prstGeom prst="rect">
            <a:avLst/>
          </a:prstGeom>
        </p:spPr>
      </p:pic>
      <p:sp>
        <p:nvSpPr>
          <p:cNvPr id="12" name="Rectangle 11"/>
          <p:cNvSpPr/>
          <p:nvPr/>
        </p:nvSpPr>
        <p:spPr>
          <a:xfrm>
            <a:off x="8559384" y="4886794"/>
            <a:ext cx="457200" cy="464695"/>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3" name="Straight Arrow Connector 12"/>
          <p:cNvCxnSpPr/>
          <p:nvPr/>
        </p:nvCxnSpPr>
        <p:spPr>
          <a:xfrm>
            <a:off x="7988510" y="3398220"/>
            <a:ext cx="664563" cy="12382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738221"/>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087929"/>
          </a:xfrm>
        </p:spPr>
        <p:txBody>
          <a:bodyPr>
            <a:noAutofit/>
          </a:bodyPr>
          <a:lstStyle/>
          <a:p>
            <a:r>
              <a:rPr lang="en-US" sz="2800" dirty="0"/>
              <a:t>Select the Activity Name I entered in Receivable Activities, type, and the amount I need to adjust.</a:t>
            </a:r>
            <a:br>
              <a:rPr lang="en-US" sz="2800" dirty="0"/>
            </a:br>
            <a:endParaRPr lang="en-US" sz="2800" dirty="0"/>
          </a:p>
        </p:txBody>
      </p:sp>
      <p:pic>
        <p:nvPicPr>
          <p:cNvPr id="3" name="Picture 2"/>
          <p:cNvPicPr/>
          <p:nvPr/>
        </p:nvPicPr>
        <p:blipFill>
          <a:blip r:embed="rId2"/>
          <a:stretch>
            <a:fillRect/>
          </a:stretch>
        </p:blipFill>
        <p:spPr>
          <a:xfrm>
            <a:off x="677007" y="2031023"/>
            <a:ext cx="10559561" cy="4633546"/>
          </a:xfrm>
          <a:prstGeom prst="rect">
            <a:avLst/>
          </a:prstGeom>
        </p:spPr>
      </p:pic>
      <p:sp>
        <p:nvSpPr>
          <p:cNvPr id="4" name="Rectangle 3"/>
          <p:cNvSpPr/>
          <p:nvPr/>
        </p:nvSpPr>
        <p:spPr>
          <a:xfrm flipV="1">
            <a:off x="1286607" y="4145596"/>
            <a:ext cx="4809393" cy="38271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5" name="Rectangle 4"/>
          <p:cNvSpPr/>
          <p:nvPr/>
        </p:nvSpPr>
        <p:spPr>
          <a:xfrm flipV="1">
            <a:off x="1427284" y="3151796"/>
            <a:ext cx="4809393" cy="453049"/>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6" name="Rectangle 5"/>
          <p:cNvSpPr/>
          <p:nvPr/>
        </p:nvSpPr>
        <p:spPr>
          <a:xfrm flipV="1">
            <a:off x="1427284" y="3604842"/>
            <a:ext cx="1650024" cy="21981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Tree>
    <p:extLst>
      <p:ext uri="{BB962C8B-B14F-4D97-AF65-F5344CB8AC3E}">
        <p14:creationId xmlns:p14="http://schemas.microsoft.com/office/powerpoint/2010/main" val="364873554"/>
      </p:ext>
    </p:extLst>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471055"/>
            <a:ext cx="10782300" cy="1219633"/>
          </a:xfrm>
        </p:spPr>
        <p:txBody>
          <a:bodyPr>
            <a:noAutofit/>
          </a:bodyPr>
          <a:lstStyle/>
          <a:p>
            <a:pPr lvl="0"/>
            <a:r>
              <a:rPr lang="en-US" sz="3200" b="1" dirty="0"/>
              <a:t>create accounting on the adjustment screen.</a:t>
            </a:r>
            <a:br>
              <a:rPr lang="en-US" sz="3200" b="1" dirty="0"/>
            </a:br>
            <a:r>
              <a:rPr lang="en-US" sz="3200" b="1" dirty="0"/>
              <a:t>             </a:t>
            </a:r>
            <a:r>
              <a:rPr lang="en-US" sz="3200" dirty="0"/>
              <a:t>Press Tools &gt;&gt; Create Accounting</a:t>
            </a:r>
            <a:br>
              <a:rPr lang="en-US" sz="3200" dirty="0"/>
            </a:br>
            <a:endParaRPr lang="en-US" sz="3200" dirty="0"/>
          </a:p>
        </p:txBody>
      </p:sp>
      <p:pic>
        <p:nvPicPr>
          <p:cNvPr id="3" name="Picture 2"/>
          <p:cNvPicPr/>
          <p:nvPr/>
        </p:nvPicPr>
        <p:blipFill>
          <a:blip r:embed="rId2"/>
          <a:stretch>
            <a:fillRect/>
          </a:stretch>
        </p:blipFill>
        <p:spPr>
          <a:xfrm>
            <a:off x="720969" y="1580695"/>
            <a:ext cx="10225454" cy="4774222"/>
          </a:xfrm>
          <a:prstGeom prst="rect">
            <a:avLst/>
          </a:prstGeom>
        </p:spPr>
      </p:pic>
      <p:cxnSp>
        <p:nvCxnSpPr>
          <p:cNvPr id="4" name="Straight Arrow Connector 3"/>
          <p:cNvCxnSpPr/>
          <p:nvPr/>
        </p:nvCxnSpPr>
        <p:spPr>
          <a:xfrm flipH="1">
            <a:off x="1810120" y="1580695"/>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2323005" y="1828979"/>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317441"/>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Create Final Accounting&gt;&gt;Ok</a:t>
            </a:r>
            <a:br>
              <a:rPr lang="en-US" dirty="0"/>
            </a:br>
            <a:endParaRPr lang="en-US" dirty="0"/>
          </a:p>
        </p:txBody>
      </p:sp>
      <p:pic>
        <p:nvPicPr>
          <p:cNvPr id="3" name="Picture 2"/>
          <p:cNvPicPr/>
          <p:nvPr/>
        </p:nvPicPr>
        <p:blipFill>
          <a:blip r:embed="rId2"/>
          <a:stretch>
            <a:fillRect/>
          </a:stretch>
        </p:blipFill>
        <p:spPr>
          <a:xfrm>
            <a:off x="838200" y="1573823"/>
            <a:ext cx="10187354" cy="5143500"/>
          </a:xfrm>
          <a:prstGeom prst="rect">
            <a:avLst/>
          </a:prstGeom>
        </p:spPr>
      </p:pic>
      <p:sp>
        <p:nvSpPr>
          <p:cNvPr id="4" name="Rectangle 3"/>
          <p:cNvSpPr/>
          <p:nvPr/>
        </p:nvSpPr>
        <p:spPr>
          <a:xfrm flipV="1">
            <a:off x="2637691" y="3736730"/>
            <a:ext cx="1230924" cy="14067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5" name="Rectangle 4"/>
          <p:cNvSpPr/>
          <p:nvPr/>
        </p:nvSpPr>
        <p:spPr>
          <a:xfrm flipV="1">
            <a:off x="2839915" y="4592513"/>
            <a:ext cx="782516" cy="17291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cxnSp>
        <p:nvCxnSpPr>
          <p:cNvPr id="6" name="Straight Arrow Connector 5"/>
          <p:cNvCxnSpPr/>
          <p:nvPr/>
        </p:nvCxnSpPr>
        <p:spPr>
          <a:xfrm flipH="1">
            <a:off x="3419659" y="4458985"/>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482376"/>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159" y="345234"/>
            <a:ext cx="11010123" cy="1329611"/>
          </a:xfrm>
        </p:spPr>
        <p:txBody>
          <a:bodyPr>
            <a:normAutofit/>
          </a:bodyPr>
          <a:lstStyle/>
          <a:p>
            <a:pPr lvl="0"/>
            <a:r>
              <a:rPr lang="en-US" sz="4000" dirty="0"/>
              <a:t>Tools &gt;View Accounting </a:t>
            </a:r>
          </a:p>
        </p:txBody>
      </p:sp>
      <p:pic>
        <p:nvPicPr>
          <p:cNvPr id="3" name="Picture 2"/>
          <p:cNvPicPr/>
          <p:nvPr/>
        </p:nvPicPr>
        <p:blipFill>
          <a:blip r:embed="rId2"/>
          <a:stretch>
            <a:fillRect/>
          </a:stretch>
        </p:blipFill>
        <p:spPr>
          <a:xfrm>
            <a:off x="838201" y="1784838"/>
            <a:ext cx="10125807" cy="4519247"/>
          </a:xfrm>
          <a:prstGeom prst="rect">
            <a:avLst/>
          </a:prstGeom>
        </p:spPr>
      </p:pic>
      <p:cxnSp>
        <p:nvCxnSpPr>
          <p:cNvPr id="4" name="Straight Arrow Connector 3"/>
          <p:cNvCxnSpPr/>
          <p:nvPr/>
        </p:nvCxnSpPr>
        <p:spPr>
          <a:xfrm flipH="1">
            <a:off x="1837043" y="1674845"/>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2452505" y="2067477"/>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213649"/>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762" y="96715"/>
            <a:ext cx="10814538" cy="2171700"/>
          </a:xfrm>
        </p:spPr>
        <p:txBody>
          <a:bodyPr>
            <a:noAutofit/>
          </a:bodyPr>
          <a:lstStyle/>
          <a:p>
            <a:r>
              <a:rPr lang="en-US" sz="2400" dirty="0"/>
              <a:t>show impacts on the customer’s account balance.</a:t>
            </a:r>
            <a:br>
              <a:rPr lang="en-US" sz="2400" dirty="0"/>
            </a:br>
            <a:r>
              <a:rPr lang="en-US" sz="2400" dirty="0"/>
              <a:t>Record the adjustment as a debit because it reduces the invoice by the same amount. This also decreases the receivables, which should be reflected as a credit</a:t>
            </a:r>
            <a:br>
              <a:rPr lang="en-US" sz="2400" dirty="0"/>
            </a:br>
            <a:endParaRPr lang="en-US" sz="2400" dirty="0"/>
          </a:p>
        </p:txBody>
      </p:sp>
      <p:pic>
        <p:nvPicPr>
          <p:cNvPr id="3" name="Picture 2"/>
          <p:cNvPicPr/>
          <p:nvPr/>
        </p:nvPicPr>
        <p:blipFill>
          <a:blip r:embed="rId2"/>
          <a:stretch>
            <a:fillRect/>
          </a:stretch>
        </p:blipFill>
        <p:spPr>
          <a:xfrm>
            <a:off x="729762" y="1907932"/>
            <a:ext cx="10005646" cy="4844562"/>
          </a:xfrm>
          <a:prstGeom prst="rect">
            <a:avLst/>
          </a:prstGeom>
        </p:spPr>
      </p:pic>
      <p:sp>
        <p:nvSpPr>
          <p:cNvPr id="5" name="Rectangle 4"/>
          <p:cNvSpPr/>
          <p:nvPr/>
        </p:nvSpPr>
        <p:spPr>
          <a:xfrm flipV="1">
            <a:off x="6734907" y="4079630"/>
            <a:ext cx="2778370" cy="571499"/>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Tree>
    <p:extLst>
      <p:ext uri="{BB962C8B-B14F-4D97-AF65-F5344CB8AC3E}">
        <p14:creationId xmlns:p14="http://schemas.microsoft.com/office/powerpoint/2010/main" val="126359409"/>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75747"/>
          </a:xfrm>
        </p:spPr>
        <p:txBody>
          <a:bodyPr>
            <a:normAutofit/>
          </a:bodyPr>
          <a:lstStyle/>
          <a:p>
            <a:r>
              <a:rPr lang="en-US" sz="4400" dirty="0"/>
              <a:t>                    Press Details</a:t>
            </a:r>
          </a:p>
        </p:txBody>
      </p:sp>
      <p:pic>
        <p:nvPicPr>
          <p:cNvPr id="3" name="Picture 2"/>
          <p:cNvPicPr/>
          <p:nvPr/>
        </p:nvPicPr>
        <p:blipFill>
          <a:blip r:embed="rId2"/>
          <a:stretch>
            <a:fillRect/>
          </a:stretch>
        </p:blipFill>
        <p:spPr>
          <a:xfrm>
            <a:off x="562709" y="1529861"/>
            <a:ext cx="11227776" cy="4888524"/>
          </a:xfrm>
          <a:prstGeom prst="rect">
            <a:avLst/>
          </a:prstGeom>
        </p:spPr>
      </p:pic>
      <p:sp>
        <p:nvSpPr>
          <p:cNvPr id="4" name="Rectangle 3"/>
          <p:cNvSpPr/>
          <p:nvPr/>
        </p:nvSpPr>
        <p:spPr>
          <a:xfrm flipV="1">
            <a:off x="5706208" y="2118944"/>
            <a:ext cx="1995854" cy="633048"/>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5" name="Rectangle 4"/>
          <p:cNvSpPr/>
          <p:nvPr/>
        </p:nvSpPr>
        <p:spPr>
          <a:xfrm flipV="1">
            <a:off x="5339862" y="2751992"/>
            <a:ext cx="1034561" cy="202223"/>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cxnSp>
        <p:nvCxnSpPr>
          <p:cNvPr id="6" name="Straight Arrow Connector 5"/>
          <p:cNvCxnSpPr/>
          <p:nvPr/>
        </p:nvCxnSpPr>
        <p:spPr>
          <a:xfrm flipH="1" flipV="1">
            <a:off x="6176598" y="2861985"/>
            <a:ext cx="320917" cy="4507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190384"/>
      </p:ext>
    </p:extLst>
  </p:cSld>
  <p:clrMapOvr>
    <a:masterClrMapping/>
  </p:clrMapOvr>
  <p:transition spd="slow">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515" y="448408"/>
            <a:ext cx="10436469" cy="1837592"/>
          </a:xfrm>
        </p:spPr>
        <p:txBody>
          <a:bodyPr>
            <a:noAutofit/>
          </a:bodyPr>
          <a:lstStyle/>
          <a:p>
            <a:r>
              <a:rPr lang="en-US" sz="3600" dirty="0"/>
              <a:t>show the adjustments that happened in the invoice</a:t>
            </a:r>
            <a:br>
              <a:rPr lang="en-US" sz="3600" dirty="0"/>
            </a:br>
            <a:endParaRPr lang="en-US" sz="3600" dirty="0"/>
          </a:p>
        </p:txBody>
      </p:sp>
      <p:pic>
        <p:nvPicPr>
          <p:cNvPr id="3" name="Picture 2"/>
          <p:cNvPicPr/>
          <p:nvPr/>
        </p:nvPicPr>
        <p:blipFill>
          <a:blip r:embed="rId2"/>
          <a:stretch>
            <a:fillRect/>
          </a:stretch>
        </p:blipFill>
        <p:spPr>
          <a:xfrm>
            <a:off x="545123" y="1758462"/>
            <a:ext cx="10823331" cy="4580792"/>
          </a:xfrm>
          <a:prstGeom prst="rect">
            <a:avLst/>
          </a:prstGeom>
        </p:spPr>
      </p:pic>
      <p:sp>
        <p:nvSpPr>
          <p:cNvPr id="4" name="Rectangle 3"/>
          <p:cNvSpPr/>
          <p:nvPr/>
        </p:nvSpPr>
        <p:spPr>
          <a:xfrm flipV="1">
            <a:off x="931984" y="3024553"/>
            <a:ext cx="5073162" cy="25497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5" name="Rectangle 4"/>
          <p:cNvSpPr/>
          <p:nvPr/>
        </p:nvSpPr>
        <p:spPr>
          <a:xfrm flipV="1">
            <a:off x="1014046" y="3516923"/>
            <a:ext cx="4991100" cy="15826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6" name="Rectangle 5"/>
          <p:cNvSpPr/>
          <p:nvPr/>
        </p:nvSpPr>
        <p:spPr>
          <a:xfrm flipV="1">
            <a:off x="1157653" y="3890595"/>
            <a:ext cx="4847493" cy="189035"/>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Tree>
    <p:extLst>
      <p:ext uri="{BB962C8B-B14F-4D97-AF65-F5344CB8AC3E}">
        <p14:creationId xmlns:p14="http://schemas.microsoft.com/office/powerpoint/2010/main" val="1649261103"/>
      </p:ext>
    </p:extLst>
  </p:cSld>
  <p:clrMapOvr>
    <a:masterClrMapping/>
  </p:clrMapOvr>
  <p:transition spd="slow">
    <p:wip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938" y="149469"/>
            <a:ext cx="10530254" cy="1978269"/>
          </a:xfrm>
        </p:spPr>
        <p:txBody>
          <a:bodyPr>
            <a:noAutofit/>
          </a:bodyPr>
          <a:lstStyle/>
          <a:p>
            <a:r>
              <a:rPr lang="en-US" sz="2800" b="1" dirty="0"/>
              <a:t>Search for another invoice to adjust</a:t>
            </a:r>
            <a:br>
              <a:rPr lang="en-US" sz="2800" dirty="0"/>
            </a:br>
            <a:r>
              <a:rPr lang="en-US" sz="2800" dirty="0"/>
              <a:t>                      Transactions &gt; Transactions</a:t>
            </a:r>
            <a:br>
              <a:rPr lang="en-US" sz="2800" dirty="0"/>
            </a:br>
            <a:r>
              <a:rPr lang="en-US" sz="2800" b="1" dirty="0"/>
              <a:t> Select the Invoice and adjust it</a:t>
            </a:r>
            <a:br>
              <a:rPr lang="en-US" sz="2800" dirty="0"/>
            </a:br>
            <a:endParaRPr lang="en-US" sz="2800" dirty="0"/>
          </a:p>
        </p:txBody>
      </p:sp>
      <p:pic>
        <p:nvPicPr>
          <p:cNvPr id="3" name="Picture 2"/>
          <p:cNvPicPr/>
          <p:nvPr/>
        </p:nvPicPr>
        <p:blipFill>
          <a:blip r:embed="rId2"/>
          <a:stretch>
            <a:fillRect/>
          </a:stretch>
        </p:blipFill>
        <p:spPr>
          <a:xfrm>
            <a:off x="395653" y="1732086"/>
            <a:ext cx="11262947" cy="4976446"/>
          </a:xfrm>
          <a:prstGeom prst="rect">
            <a:avLst/>
          </a:prstGeom>
        </p:spPr>
      </p:pic>
      <p:cxnSp>
        <p:nvCxnSpPr>
          <p:cNvPr id="4" name="Straight Arrow Connector 3"/>
          <p:cNvCxnSpPr/>
          <p:nvPr/>
        </p:nvCxnSpPr>
        <p:spPr>
          <a:xfrm flipH="1">
            <a:off x="3646793" y="3418742"/>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3807985" y="3528735"/>
            <a:ext cx="897911" cy="21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05181"/>
      </p:ext>
    </p:extLst>
  </p:cSld>
  <p:clrMapOvr>
    <a:masterClrMapping/>
  </p:clrMapOvr>
  <p:transition spd="slow">
    <p:wip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118" y="541176"/>
            <a:ext cx="10616682" cy="942392"/>
          </a:xfrm>
        </p:spPr>
        <p:txBody>
          <a:bodyPr>
            <a:noAutofit/>
          </a:bodyPr>
          <a:lstStyle/>
          <a:p>
            <a:r>
              <a:rPr lang="en-US" sz="3200" dirty="0"/>
              <a:t>Enter the Transactions Number and press find</a:t>
            </a:r>
            <a:br>
              <a:rPr lang="en-US" sz="3200" dirty="0"/>
            </a:br>
            <a:endParaRPr lang="en-US" sz="3200" dirty="0"/>
          </a:p>
        </p:txBody>
      </p:sp>
      <p:pic>
        <p:nvPicPr>
          <p:cNvPr id="5" name="Picture 4"/>
          <p:cNvPicPr>
            <a:picLocks noChangeAspect="1"/>
          </p:cNvPicPr>
          <p:nvPr/>
        </p:nvPicPr>
        <p:blipFill>
          <a:blip r:embed="rId2"/>
          <a:stretch>
            <a:fillRect/>
          </a:stretch>
        </p:blipFill>
        <p:spPr>
          <a:xfrm>
            <a:off x="233939" y="1672026"/>
            <a:ext cx="11623039" cy="5103613"/>
          </a:xfrm>
          <a:prstGeom prst="rect">
            <a:avLst/>
          </a:prstGeom>
        </p:spPr>
      </p:pic>
      <p:cxnSp>
        <p:nvCxnSpPr>
          <p:cNvPr id="6" name="Straight Arrow Connector 5"/>
          <p:cNvCxnSpPr/>
          <p:nvPr/>
        </p:nvCxnSpPr>
        <p:spPr>
          <a:xfrm flipH="1">
            <a:off x="5872657" y="5304860"/>
            <a:ext cx="984564"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flipV="1">
            <a:off x="3689034" y="2337772"/>
            <a:ext cx="2506493" cy="31212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cxnSp>
        <p:nvCxnSpPr>
          <p:cNvPr id="9" name="Straight Arrow Connector 8"/>
          <p:cNvCxnSpPr/>
          <p:nvPr/>
        </p:nvCxnSpPr>
        <p:spPr>
          <a:xfrm flipH="1">
            <a:off x="622633" y="1958281"/>
            <a:ext cx="984564"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615924"/>
      </p:ext>
    </p:extLst>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"I will adjust to add an amount to the customer's invoice."</a:t>
            </a:r>
            <a:br>
              <a:rPr lang="en-US" sz="2400" dirty="0"/>
            </a:br>
            <a:r>
              <a:rPr lang="en-US" sz="2400" dirty="0"/>
              <a:t>                  </a:t>
            </a:r>
            <a:r>
              <a:rPr lang="ar-EG" sz="2400" dirty="0"/>
              <a:t>                         </a:t>
            </a:r>
            <a:r>
              <a:rPr lang="en-US" sz="2400" dirty="0"/>
              <a:t>Actions &gt;&gt; Adjust</a:t>
            </a:r>
          </a:p>
        </p:txBody>
      </p:sp>
      <p:pic>
        <p:nvPicPr>
          <p:cNvPr id="3" name="Picture 2"/>
          <p:cNvPicPr/>
          <p:nvPr/>
        </p:nvPicPr>
        <p:blipFill>
          <a:blip r:embed="rId2"/>
          <a:stretch>
            <a:fillRect/>
          </a:stretch>
        </p:blipFill>
        <p:spPr>
          <a:xfrm>
            <a:off x="838199" y="1690688"/>
            <a:ext cx="10412507" cy="4934230"/>
          </a:xfrm>
          <a:prstGeom prst="rect">
            <a:avLst/>
          </a:prstGeom>
        </p:spPr>
      </p:pic>
      <p:cxnSp>
        <p:nvCxnSpPr>
          <p:cNvPr id="4" name="Straight Arrow Connector 3"/>
          <p:cNvCxnSpPr/>
          <p:nvPr/>
        </p:nvCxnSpPr>
        <p:spPr>
          <a:xfrm flipH="1">
            <a:off x="2430212" y="2067138"/>
            <a:ext cx="984564"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2250918" y="1799783"/>
            <a:ext cx="984564"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28985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Business Purposes</a:t>
            </a:r>
          </a:p>
        </p:txBody>
      </p:sp>
      <p:pic>
        <p:nvPicPr>
          <p:cNvPr id="3" name="Picture 2" descr="Site: 119422 - Mozilla Firefox"/>
          <p:cNvPicPr/>
          <p:nvPr/>
        </p:nvPicPr>
        <p:blipFill>
          <a:blip r:embed="rId2" cstate="print">
            <a:extLst>
              <a:ext uri="{28A0092B-C50C-407E-A947-70E740481C1C}">
                <a14:useLocalDpi xmlns:a14="http://schemas.microsoft.com/office/drawing/2010/main" val="0"/>
              </a:ext>
            </a:extLst>
          </a:blip>
          <a:stretch>
            <a:fillRect/>
          </a:stretch>
        </p:blipFill>
        <p:spPr>
          <a:xfrm>
            <a:off x="614597" y="1690688"/>
            <a:ext cx="11182662" cy="4871803"/>
          </a:xfrm>
          <a:prstGeom prst="rect">
            <a:avLst/>
          </a:prstGeom>
        </p:spPr>
      </p:pic>
      <p:sp>
        <p:nvSpPr>
          <p:cNvPr id="4" name="Rectangle 3"/>
          <p:cNvSpPr/>
          <p:nvPr/>
        </p:nvSpPr>
        <p:spPr>
          <a:xfrm>
            <a:off x="1648918" y="4302177"/>
            <a:ext cx="1079292" cy="419725"/>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460896085"/>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Select the Activity Name I entered in Receivable Activities, type, and the amount that I need to adjust</a:t>
            </a:r>
          </a:p>
        </p:txBody>
      </p:sp>
      <p:pic>
        <p:nvPicPr>
          <p:cNvPr id="3" name="Picture 2"/>
          <p:cNvPicPr/>
          <p:nvPr/>
        </p:nvPicPr>
        <p:blipFill>
          <a:blip r:embed="rId2"/>
          <a:stretch>
            <a:fillRect/>
          </a:stretch>
        </p:blipFill>
        <p:spPr>
          <a:xfrm>
            <a:off x="510988" y="1560139"/>
            <a:ext cx="11170024" cy="5118567"/>
          </a:xfrm>
          <a:prstGeom prst="rect">
            <a:avLst/>
          </a:prstGeom>
        </p:spPr>
      </p:pic>
      <p:sp>
        <p:nvSpPr>
          <p:cNvPr id="4" name="Rectangle 3"/>
          <p:cNvSpPr/>
          <p:nvPr/>
        </p:nvSpPr>
        <p:spPr>
          <a:xfrm flipV="1">
            <a:off x="1793458" y="3666563"/>
            <a:ext cx="4248754" cy="42134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5" name="Rectangle 4"/>
          <p:cNvSpPr/>
          <p:nvPr/>
        </p:nvSpPr>
        <p:spPr>
          <a:xfrm flipV="1">
            <a:off x="1300398" y="2647714"/>
            <a:ext cx="5046613" cy="42718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6" name="Rectangle 5"/>
          <p:cNvSpPr/>
          <p:nvPr/>
        </p:nvSpPr>
        <p:spPr>
          <a:xfrm flipV="1">
            <a:off x="1300398" y="3074892"/>
            <a:ext cx="1792425" cy="30480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Tree>
    <p:extLst>
      <p:ext uri="{BB962C8B-B14F-4D97-AF65-F5344CB8AC3E}">
        <p14:creationId xmlns:p14="http://schemas.microsoft.com/office/powerpoint/2010/main" val="3668717326"/>
      </p:ext>
    </p:extLst>
  </p:cSld>
  <p:clrMapOvr>
    <a:masterClrMapping/>
  </p:clrMapOvr>
  <p:transition spd="slow">
    <p:wip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871" y="203760"/>
            <a:ext cx="10690412" cy="1361804"/>
          </a:xfrm>
        </p:spPr>
        <p:txBody>
          <a:bodyPr>
            <a:normAutofit/>
          </a:bodyPr>
          <a:lstStyle/>
          <a:p>
            <a:r>
              <a:rPr lang="en-US" sz="1800" b="1" dirty="0"/>
              <a:t>And create accounting on the adjustment screen</a:t>
            </a:r>
            <a:r>
              <a:rPr lang="en-US" sz="3600" b="1" dirty="0"/>
              <a:t>.</a:t>
            </a:r>
            <a:br>
              <a:rPr lang="en-US" sz="3600" dirty="0"/>
            </a:br>
            <a:r>
              <a:rPr lang="ar-EG" sz="3600" dirty="0"/>
              <a:t> </a:t>
            </a:r>
            <a:r>
              <a:rPr lang="en-US" sz="3600" dirty="0"/>
              <a:t>     </a:t>
            </a:r>
            <a:r>
              <a:rPr lang="en-US" sz="2800" dirty="0"/>
              <a:t>Tools &gt; Create Accounting</a:t>
            </a:r>
            <a:endParaRPr lang="en-US" sz="3600" dirty="0"/>
          </a:p>
        </p:txBody>
      </p:sp>
      <p:pic>
        <p:nvPicPr>
          <p:cNvPr id="3" name="Picture 2"/>
          <p:cNvPicPr/>
          <p:nvPr/>
        </p:nvPicPr>
        <p:blipFill>
          <a:blip r:embed="rId2"/>
          <a:stretch>
            <a:fillRect/>
          </a:stretch>
        </p:blipFill>
        <p:spPr>
          <a:xfrm>
            <a:off x="667871" y="1565564"/>
            <a:ext cx="10690412" cy="4643717"/>
          </a:xfrm>
          <a:prstGeom prst="rect">
            <a:avLst/>
          </a:prstGeom>
        </p:spPr>
      </p:pic>
      <p:cxnSp>
        <p:nvCxnSpPr>
          <p:cNvPr id="4" name="Straight Arrow Connector 3"/>
          <p:cNvCxnSpPr/>
          <p:nvPr/>
        </p:nvCxnSpPr>
        <p:spPr>
          <a:xfrm flipH="1">
            <a:off x="1858918" y="1671056"/>
            <a:ext cx="984564"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2420431" y="1865833"/>
            <a:ext cx="984564" cy="79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496661"/>
      </p:ext>
    </p:extLst>
  </p:cSld>
  <p:clrMapOvr>
    <a:masterClrMapping/>
  </p:clrMapOvr>
  <p:transition spd="slow">
    <p:wip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600" dirty="0"/>
              <a:t>  </a:t>
            </a:r>
            <a:r>
              <a:rPr lang="en-US" sz="3600" dirty="0"/>
              <a:t>Create Final Accounting&gt;&gt;Ok</a:t>
            </a:r>
          </a:p>
        </p:txBody>
      </p:sp>
      <p:pic>
        <p:nvPicPr>
          <p:cNvPr id="3" name="Picture 2"/>
          <p:cNvPicPr/>
          <p:nvPr/>
        </p:nvPicPr>
        <p:blipFill>
          <a:blip r:embed="rId2"/>
          <a:stretch>
            <a:fillRect/>
          </a:stretch>
        </p:blipFill>
        <p:spPr>
          <a:xfrm>
            <a:off x="331693" y="1757362"/>
            <a:ext cx="11268635" cy="4939273"/>
          </a:xfrm>
          <a:prstGeom prst="rect">
            <a:avLst/>
          </a:prstGeom>
        </p:spPr>
      </p:pic>
      <p:sp>
        <p:nvSpPr>
          <p:cNvPr id="4" name="Rectangle 3"/>
          <p:cNvSpPr/>
          <p:nvPr/>
        </p:nvSpPr>
        <p:spPr>
          <a:xfrm flipV="1">
            <a:off x="2277035" y="3603812"/>
            <a:ext cx="1362636" cy="16136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5" name="Rectangle 4"/>
          <p:cNvSpPr/>
          <p:nvPr/>
        </p:nvSpPr>
        <p:spPr>
          <a:xfrm flipV="1">
            <a:off x="2554941" y="4410634"/>
            <a:ext cx="815788" cy="20619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cxnSp>
        <p:nvCxnSpPr>
          <p:cNvPr id="6" name="Straight Arrow Connector 5"/>
          <p:cNvCxnSpPr/>
          <p:nvPr/>
        </p:nvCxnSpPr>
        <p:spPr>
          <a:xfrm flipH="1">
            <a:off x="3147389" y="4226998"/>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161667"/>
      </p:ext>
    </p:extLst>
  </p:cSld>
  <p:clrMapOvr>
    <a:masterClrMapping/>
  </p:clrMapOvr>
  <p:transition spd="slow">
    <p:wip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72730"/>
          </a:xfrm>
        </p:spPr>
        <p:txBody>
          <a:bodyPr>
            <a:normAutofit/>
          </a:bodyPr>
          <a:lstStyle/>
          <a:p>
            <a:r>
              <a:rPr lang="en-US" sz="3200" dirty="0"/>
              <a:t>Tools &gt;View Accounting</a:t>
            </a:r>
          </a:p>
        </p:txBody>
      </p:sp>
      <p:pic>
        <p:nvPicPr>
          <p:cNvPr id="3" name="Picture 2"/>
          <p:cNvPicPr/>
          <p:nvPr/>
        </p:nvPicPr>
        <p:blipFill>
          <a:blip r:embed="rId2"/>
          <a:stretch>
            <a:fillRect/>
          </a:stretch>
        </p:blipFill>
        <p:spPr>
          <a:xfrm>
            <a:off x="555811" y="1757362"/>
            <a:ext cx="11187953" cy="4903414"/>
          </a:xfrm>
          <a:prstGeom prst="rect">
            <a:avLst/>
          </a:prstGeom>
        </p:spPr>
      </p:pic>
      <p:cxnSp>
        <p:nvCxnSpPr>
          <p:cNvPr id="4" name="Straight Arrow Connector 3"/>
          <p:cNvCxnSpPr/>
          <p:nvPr/>
        </p:nvCxnSpPr>
        <p:spPr>
          <a:xfrm flipH="1">
            <a:off x="1730966" y="1690688"/>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2358495" y="2044093"/>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082638"/>
      </p:ext>
    </p:extLst>
  </p:cSld>
  <p:clrMapOvr>
    <a:masterClrMapping/>
  </p:clrMapOvr>
  <p:transition spd="slow">
    <p:wip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212" y="215152"/>
            <a:ext cx="10627659" cy="1792942"/>
          </a:xfrm>
        </p:spPr>
        <p:txBody>
          <a:bodyPr>
            <a:noAutofit/>
          </a:bodyPr>
          <a:lstStyle/>
          <a:p>
            <a:r>
              <a:rPr lang="en-US" sz="2400" dirty="0"/>
              <a:t>show impacts on the customer’s account balance</a:t>
            </a:r>
            <a:r>
              <a:rPr lang="ar-EG" sz="2400" dirty="0"/>
              <a:t>.</a:t>
            </a:r>
            <a:br>
              <a:rPr lang="ar-EG" sz="1400" dirty="0"/>
            </a:br>
            <a:r>
              <a:rPr lang="en-US" sz="2400" dirty="0"/>
              <a:t>"Record the adjustment as a credit because it increases the invoice by the same amount. This also increases the receivables, which should be reflected as a debit."</a:t>
            </a:r>
            <a:br>
              <a:rPr lang="en-US" sz="2400" dirty="0"/>
            </a:br>
            <a:endParaRPr lang="en-US" sz="1400" dirty="0"/>
          </a:p>
        </p:txBody>
      </p:sp>
      <p:pic>
        <p:nvPicPr>
          <p:cNvPr id="3" name="Picture 2"/>
          <p:cNvPicPr/>
          <p:nvPr/>
        </p:nvPicPr>
        <p:blipFill>
          <a:blip r:embed="rId2"/>
          <a:stretch>
            <a:fillRect/>
          </a:stretch>
        </p:blipFill>
        <p:spPr>
          <a:xfrm>
            <a:off x="555812" y="1927412"/>
            <a:ext cx="10497670" cy="4509246"/>
          </a:xfrm>
          <a:prstGeom prst="rect">
            <a:avLst/>
          </a:prstGeom>
        </p:spPr>
      </p:pic>
      <p:sp>
        <p:nvSpPr>
          <p:cNvPr id="4" name="Rectangle 3"/>
          <p:cNvSpPr/>
          <p:nvPr/>
        </p:nvSpPr>
        <p:spPr>
          <a:xfrm flipV="1">
            <a:off x="6947646" y="3980329"/>
            <a:ext cx="2841813" cy="573741"/>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Tree>
    <p:extLst>
      <p:ext uri="{BB962C8B-B14F-4D97-AF65-F5344CB8AC3E}">
        <p14:creationId xmlns:p14="http://schemas.microsoft.com/office/powerpoint/2010/main" val="3614179760"/>
      </p:ext>
    </p:extLst>
  </p:cSld>
  <p:clrMapOvr>
    <a:masterClrMapping/>
  </p:clrMapOvr>
  <p:transition spd="slow">
    <p:wip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Press Details</a:t>
            </a:r>
          </a:p>
        </p:txBody>
      </p:sp>
      <p:pic>
        <p:nvPicPr>
          <p:cNvPr id="3" name="Picture 2"/>
          <p:cNvPicPr/>
          <p:nvPr/>
        </p:nvPicPr>
        <p:blipFill>
          <a:blip r:embed="rId2"/>
          <a:stretch>
            <a:fillRect/>
          </a:stretch>
        </p:blipFill>
        <p:spPr>
          <a:xfrm>
            <a:off x="941439" y="1563330"/>
            <a:ext cx="10699376" cy="5028392"/>
          </a:xfrm>
          <a:prstGeom prst="rect">
            <a:avLst/>
          </a:prstGeom>
        </p:spPr>
      </p:pic>
      <p:sp>
        <p:nvSpPr>
          <p:cNvPr id="4" name="Rectangle 3"/>
          <p:cNvSpPr/>
          <p:nvPr/>
        </p:nvSpPr>
        <p:spPr>
          <a:xfrm flipV="1">
            <a:off x="5513293" y="2087960"/>
            <a:ext cx="2232213" cy="761999"/>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5" name="Rectangle 4"/>
          <p:cNvSpPr/>
          <p:nvPr/>
        </p:nvSpPr>
        <p:spPr>
          <a:xfrm flipV="1">
            <a:off x="5513293" y="2849959"/>
            <a:ext cx="959224" cy="16136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cxnSp>
        <p:nvCxnSpPr>
          <p:cNvPr id="6" name="Straight Arrow Connector 5"/>
          <p:cNvCxnSpPr/>
          <p:nvPr/>
        </p:nvCxnSpPr>
        <p:spPr>
          <a:xfrm flipH="1" flipV="1">
            <a:off x="6187888" y="3030067"/>
            <a:ext cx="743292" cy="1219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860893"/>
      </p:ext>
    </p:extLst>
  </p:cSld>
  <p:clrMapOvr>
    <a:masterClrMapping/>
  </p:clrMapOvr>
  <p:transition spd="slow">
    <p:wip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65340"/>
          </a:xfrm>
        </p:spPr>
        <p:txBody>
          <a:bodyPr>
            <a:noAutofit/>
          </a:bodyPr>
          <a:lstStyle/>
          <a:p>
            <a:r>
              <a:rPr lang="en-US" sz="3200" dirty="0"/>
              <a:t>show the adjustments that happened in the invoice</a:t>
            </a:r>
          </a:p>
        </p:txBody>
      </p:sp>
      <p:pic>
        <p:nvPicPr>
          <p:cNvPr id="3" name="Picture 2"/>
          <p:cNvPicPr/>
          <p:nvPr/>
        </p:nvPicPr>
        <p:blipFill>
          <a:blip r:embed="rId2"/>
          <a:stretch>
            <a:fillRect/>
          </a:stretch>
        </p:blipFill>
        <p:spPr>
          <a:xfrm>
            <a:off x="838200" y="1595718"/>
            <a:ext cx="10062881" cy="4840941"/>
          </a:xfrm>
          <a:prstGeom prst="rect">
            <a:avLst/>
          </a:prstGeom>
        </p:spPr>
      </p:pic>
      <p:sp>
        <p:nvSpPr>
          <p:cNvPr id="4" name="Rectangle 3"/>
          <p:cNvSpPr/>
          <p:nvPr/>
        </p:nvSpPr>
        <p:spPr>
          <a:xfrm flipV="1">
            <a:off x="1488140" y="2921281"/>
            <a:ext cx="4419601" cy="279118"/>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5" name="Rectangle 4"/>
          <p:cNvSpPr/>
          <p:nvPr/>
        </p:nvSpPr>
        <p:spPr>
          <a:xfrm flipV="1">
            <a:off x="1255058" y="3437160"/>
            <a:ext cx="4652683" cy="18947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
        <p:nvSpPr>
          <p:cNvPr id="6" name="Rectangle 5"/>
          <p:cNvSpPr/>
          <p:nvPr/>
        </p:nvSpPr>
        <p:spPr>
          <a:xfrm flipV="1">
            <a:off x="1255058" y="3835682"/>
            <a:ext cx="4652683" cy="18947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p>
        </p:txBody>
      </p:sp>
    </p:spTree>
    <p:extLst>
      <p:ext uri="{BB962C8B-B14F-4D97-AF65-F5344CB8AC3E}">
        <p14:creationId xmlns:p14="http://schemas.microsoft.com/office/powerpoint/2010/main" val="326915815"/>
      </p:ext>
    </p:extLst>
  </p:cSld>
  <p:clrMapOvr>
    <a:masterClrMapping/>
  </p:clrMapOvr>
  <p:transition spd="slow">
    <p:wip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429" y="2299578"/>
            <a:ext cx="10058400" cy="1609344"/>
          </a:xfrm>
        </p:spPr>
        <p:txBody>
          <a:bodyPr/>
          <a:lstStyle/>
          <a:p>
            <a:pPr algn="ctr"/>
            <a:r>
              <a:rPr lang="en-US" b="1" u="sng" dirty="0"/>
              <a:t>CREATE BANK</a:t>
            </a:r>
          </a:p>
        </p:txBody>
      </p:sp>
    </p:spTree>
    <p:extLst>
      <p:ext uri="{BB962C8B-B14F-4D97-AF65-F5344CB8AC3E}">
        <p14:creationId xmlns:p14="http://schemas.microsoft.com/office/powerpoint/2010/main" val="57631946"/>
      </p:ext>
    </p:extLst>
  </p:cSld>
  <p:clrMapOvr>
    <a:masterClrMapping/>
  </p:clrMapOvr>
  <p:transition spd="slow">
    <p:wip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667062"/>
          </a:xfrm>
        </p:spPr>
        <p:txBody>
          <a:bodyPr/>
          <a:lstStyle/>
          <a:p>
            <a:r>
              <a:rPr lang="en-US" dirty="0"/>
              <a:t>Create Bank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2925" y="1274619"/>
            <a:ext cx="8821264" cy="5202380"/>
          </a:xfrm>
        </p:spPr>
      </p:pic>
      <p:sp>
        <p:nvSpPr>
          <p:cNvPr id="4" name="Text Placeholder 3"/>
          <p:cNvSpPr>
            <a:spLocks noGrp="1"/>
          </p:cNvSpPr>
          <p:nvPr>
            <p:ph type="body" sz="half" idx="2"/>
          </p:nvPr>
        </p:nvSpPr>
        <p:spPr>
          <a:xfrm>
            <a:off x="376469" y="1462955"/>
            <a:ext cx="2805204" cy="4399952"/>
          </a:xfrm>
        </p:spPr>
        <p:txBody>
          <a:bodyPr>
            <a:normAutofit/>
          </a:bodyPr>
          <a:lstStyle/>
          <a:p>
            <a:pPr marL="342900" indent="-342900">
              <a:buFont typeface="+mj-lt"/>
              <a:buAutoNum type="arabicPeriod"/>
            </a:pPr>
            <a:r>
              <a:rPr lang="en-US" sz="2800" dirty="0">
                <a:solidFill>
                  <a:schemeClr val="tx1"/>
                </a:solidFill>
              </a:rPr>
              <a:t>Setup</a:t>
            </a:r>
          </a:p>
          <a:p>
            <a:pPr marL="342900" indent="-342900">
              <a:buFont typeface="+mj-lt"/>
              <a:buAutoNum type="arabicPeriod"/>
            </a:pPr>
            <a:r>
              <a:rPr lang="en-US" sz="2800" dirty="0">
                <a:solidFill>
                  <a:schemeClr val="tx1"/>
                </a:solidFill>
              </a:rPr>
              <a:t>Payment</a:t>
            </a:r>
          </a:p>
          <a:p>
            <a:pPr marL="342900" indent="-342900">
              <a:buFont typeface="+mj-lt"/>
              <a:buAutoNum type="arabicPeriod"/>
            </a:pPr>
            <a:r>
              <a:rPr lang="en-US" sz="2800" dirty="0">
                <a:solidFill>
                  <a:schemeClr val="tx1"/>
                </a:solidFill>
              </a:rPr>
              <a:t>Bank and Bank Branches</a:t>
            </a:r>
          </a:p>
        </p:txBody>
      </p:sp>
      <p:cxnSp>
        <p:nvCxnSpPr>
          <p:cNvPr id="6" name="Straight Arrow Connector 5"/>
          <p:cNvCxnSpPr/>
          <p:nvPr/>
        </p:nvCxnSpPr>
        <p:spPr>
          <a:xfrm flipH="1">
            <a:off x="5077577" y="2893543"/>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299253" y="3073647"/>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075114" y="3447723"/>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965837"/>
      </p:ext>
    </p:extLst>
  </p:cSld>
  <p:clrMapOvr>
    <a:masterClrMapping/>
  </p:clrMapOvr>
  <p:transition spd="slow">
    <p:wip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p:cNvPicPr/>
          <p:nvPr/>
        </p:nvPicPr>
        <p:blipFill>
          <a:blip r:embed="rId2" cstate="print">
            <a:extLst>
              <a:ext uri="{28A0092B-C50C-407E-A947-70E740481C1C}">
                <a14:useLocalDpi xmlns:a14="http://schemas.microsoft.com/office/drawing/2010/main" val="0"/>
              </a:ext>
            </a:extLst>
          </a:blip>
          <a:stretch>
            <a:fillRect/>
          </a:stretch>
        </p:blipFill>
        <p:spPr>
          <a:xfrm>
            <a:off x="539646" y="1034321"/>
            <a:ext cx="11182662" cy="5216577"/>
          </a:xfrm>
          <a:prstGeom prst="rect">
            <a:avLst/>
          </a:prstGeom>
        </p:spPr>
      </p:pic>
      <p:sp>
        <p:nvSpPr>
          <p:cNvPr id="3" name="Title 2"/>
          <p:cNvSpPr>
            <a:spLocks noGrp="1"/>
          </p:cNvSpPr>
          <p:nvPr>
            <p:ph type="title"/>
          </p:nvPr>
        </p:nvSpPr>
        <p:spPr>
          <a:xfrm>
            <a:off x="838200" y="365126"/>
            <a:ext cx="10515600" cy="804108"/>
          </a:xfrm>
        </p:spPr>
        <p:txBody>
          <a:bodyPr>
            <a:normAutofit fontScale="90000"/>
          </a:bodyPr>
          <a:lstStyle/>
          <a:p>
            <a:r>
              <a:rPr lang="en-US" dirty="0"/>
              <a:t>Create</a:t>
            </a:r>
          </a:p>
        </p:txBody>
      </p:sp>
      <p:sp>
        <p:nvSpPr>
          <p:cNvPr id="4" name="Rectangle 3"/>
          <p:cNvSpPr/>
          <p:nvPr/>
        </p:nvSpPr>
        <p:spPr>
          <a:xfrm>
            <a:off x="704538" y="3537679"/>
            <a:ext cx="509665" cy="254832"/>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flipH="1">
            <a:off x="1079292" y="1169234"/>
            <a:ext cx="869430" cy="22335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897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ite: 119422 - Mozilla Firefox"/>
          <p:cNvPicPr/>
          <p:nvPr/>
        </p:nvPicPr>
        <p:blipFill>
          <a:blip r:embed="rId2" cstate="print">
            <a:extLst>
              <a:ext uri="{28A0092B-C50C-407E-A947-70E740481C1C}">
                <a14:useLocalDpi xmlns:a14="http://schemas.microsoft.com/office/drawing/2010/main" val="0"/>
              </a:ext>
            </a:extLst>
          </a:blip>
          <a:stretch>
            <a:fillRect/>
          </a:stretch>
        </p:blipFill>
        <p:spPr>
          <a:xfrm>
            <a:off x="459698" y="1379095"/>
            <a:ext cx="11272603" cy="5051684"/>
          </a:xfrm>
          <a:prstGeom prst="rect">
            <a:avLst/>
          </a:prstGeom>
        </p:spPr>
      </p:pic>
      <p:sp>
        <p:nvSpPr>
          <p:cNvPr id="4" name="Title 3"/>
          <p:cNvSpPr>
            <a:spLocks noGrp="1"/>
          </p:cNvSpPr>
          <p:nvPr>
            <p:ph type="title"/>
          </p:nvPr>
        </p:nvSpPr>
        <p:spPr>
          <a:xfrm>
            <a:off x="459698" y="185087"/>
            <a:ext cx="10058400" cy="1609344"/>
          </a:xfrm>
        </p:spPr>
        <p:txBody>
          <a:bodyPr>
            <a:normAutofit/>
          </a:bodyPr>
          <a:lstStyle/>
          <a:p>
            <a:r>
              <a:rPr lang="en-US" sz="4000" dirty="0"/>
              <a:t>Detail</a:t>
            </a:r>
          </a:p>
        </p:txBody>
      </p:sp>
      <p:sp>
        <p:nvSpPr>
          <p:cNvPr id="5" name="Rectangle 4"/>
          <p:cNvSpPr/>
          <p:nvPr/>
        </p:nvSpPr>
        <p:spPr>
          <a:xfrm>
            <a:off x="4691921" y="5516381"/>
            <a:ext cx="494675" cy="569626"/>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p:cNvCxnSpPr/>
          <p:nvPr/>
        </p:nvCxnSpPr>
        <p:spPr>
          <a:xfrm>
            <a:off x="4027358" y="4117748"/>
            <a:ext cx="664563" cy="12382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453665"/>
      </p:ext>
    </p:extLst>
  </p:cSld>
  <p:clrMapOvr>
    <a:masterClrMapping/>
  </p:clrMapOvr>
  <p:transition spd="slow">
    <p:wip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4088"/>
          </a:xfrm>
        </p:spPr>
        <p:txBody>
          <a:bodyPr>
            <a:normAutofit/>
          </a:bodyPr>
          <a:lstStyle/>
          <a:p>
            <a:r>
              <a:rPr lang="en-US" sz="4400" dirty="0"/>
              <a:t>Create New Bank</a:t>
            </a:r>
          </a:p>
        </p:txBody>
      </p:sp>
      <p:pic>
        <p:nvPicPr>
          <p:cNvPr id="3" name="Picture 2" descr="A screenshot of a computer&#10;&#10;AI-generated content may be incorrect."/>
          <p:cNvPicPr/>
          <p:nvPr/>
        </p:nvPicPr>
        <p:blipFill>
          <a:blip r:embed="rId2" cstate="print">
            <a:extLst>
              <a:ext uri="{28A0092B-C50C-407E-A947-70E740481C1C}">
                <a14:useLocalDpi xmlns:a14="http://schemas.microsoft.com/office/drawing/2010/main" val="0"/>
              </a:ext>
            </a:extLst>
          </a:blip>
          <a:stretch>
            <a:fillRect/>
          </a:stretch>
        </p:blipFill>
        <p:spPr>
          <a:xfrm>
            <a:off x="838200" y="1364105"/>
            <a:ext cx="10344462" cy="5066675"/>
          </a:xfrm>
          <a:prstGeom prst="rect">
            <a:avLst/>
          </a:prstGeom>
        </p:spPr>
      </p:pic>
      <p:sp>
        <p:nvSpPr>
          <p:cNvPr id="4" name="Rectangle 3"/>
          <p:cNvSpPr/>
          <p:nvPr/>
        </p:nvSpPr>
        <p:spPr>
          <a:xfrm>
            <a:off x="4856813" y="2923309"/>
            <a:ext cx="1948720" cy="28458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p:cNvSpPr/>
          <p:nvPr/>
        </p:nvSpPr>
        <p:spPr>
          <a:xfrm>
            <a:off x="4856813" y="3372787"/>
            <a:ext cx="1678898" cy="269823"/>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p:cNvCxnSpPr/>
          <p:nvPr/>
        </p:nvCxnSpPr>
        <p:spPr>
          <a:xfrm>
            <a:off x="3822492" y="1851512"/>
            <a:ext cx="1034321" cy="989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833675"/>
      </p:ext>
    </p:extLst>
  </p:cSld>
  <p:clrMapOvr>
    <a:masterClrMapping/>
  </p:clrMapOvr>
  <p:transition spd="slow">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8921"/>
          </a:xfrm>
        </p:spPr>
        <p:txBody>
          <a:bodyPr>
            <a:normAutofit/>
          </a:bodyPr>
          <a:lstStyle/>
          <a:p>
            <a:r>
              <a:rPr lang="en-US" sz="4000" dirty="0"/>
              <a:t>Create Bank Branch</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38200" y="1600747"/>
            <a:ext cx="10103370" cy="4785063"/>
          </a:xfrm>
          <a:prstGeom prst="rect">
            <a:avLst/>
          </a:prstGeom>
        </p:spPr>
      </p:pic>
      <p:sp>
        <p:nvSpPr>
          <p:cNvPr id="4" name="Rectangle 3"/>
          <p:cNvSpPr/>
          <p:nvPr/>
        </p:nvSpPr>
        <p:spPr>
          <a:xfrm>
            <a:off x="4631961" y="2953063"/>
            <a:ext cx="1903750" cy="494675"/>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a:off x="3462728" y="1963712"/>
            <a:ext cx="1034321" cy="989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116512"/>
      </p:ext>
    </p:extLst>
  </p:cSld>
  <p:clrMapOvr>
    <a:masterClrMapping/>
  </p:clrMapOvr>
  <p:transition spd="slow">
    <p:wip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8960"/>
          </a:xfrm>
        </p:spPr>
        <p:txBody>
          <a:bodyPr>
            <a:normAutofit/>
          </a:bodyPr>
          <a:lstStyle/>
          <a:p>
            <a:r>
              <a:rPr lang="en-US" sz="4000" dirty="0"/>
              <a:t>Create account</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62065" y="1394086"/>
            <a:ext cx="10867869" cy="5171606"/>
          </a:xfrm>
          <a:prstGeom prst="rect">
            <a:avLst/>
          </a:prstGeom>
        </p:spPr>
      </p:pic>
      <p:sp>
        <p:nvSpPr>
          <p:cNvPr id="4" name="Rectangle 3"/>
          <p:cNvSpPr/>
          <p:nvPr/>
        </p:nvSpPr>
        <p:spPr>
          <a:xfrm>
            <a:off x="10335491" y="4225637"/>
            <a:ext cx="1104726" cy="358176"/>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a:off x="9350907" y="3141349"/>
            <a:ext cx="1034321" cy="989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141290"/>
      </p:ext>
    </p:extLst>
  </p:cSld>
  <p:clrMapOvr>
    <a:masterClrMapping/>
  </p:clrMapOvr>
  <p:transition spd="slow">
    <p:wip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25496"/>
          </a:xfrm>
        </p:spPr>
        <p:txBody>
          <a:bodyPr>
            <a:normAutofit fontScale="90000"/>
          </a:bodyPr>
          <a:lstStyle/>
          <a:p>
            <a:r>
              <a:rPr lang="en-US" sz="4400" b="1" u="sng" dirty="0"/>
              <a:t>Create bank account</a:t>
            </a:r>
            <a:br>
              <a:rPr lang="en-US" sz="4400" b="1" u="sng" dirty="0"/>
            </a:br>
            <a:r>
              <a:rPr lang="en-US" sz="3600" dirty="0"/>
              <a:t>Setup &gt; payment &gt; bank account</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584939" y="1610128"/>
            <a:ext cx="11028217" cy="4790671"/>
          </a:xfrm>
          <a:prstGeom prst="rect">
            <a:avLst/>
          </a:prstGeom>
        </p:spPr>
      </p:pic>
      <p:cxnSp>
        <p:nvCxnSpPr>
          <p:cNvPr id="4" name="Straight Arrow Connector 3"/>
          <p:cNvCxnSpPr/>
          <p:nvPr/>
        </p:nvCxnSpPr>
        <p:spPr>
          <a:xfrm flipH="1">
            <a:off x="3096372" y="3170632"/>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3248772" y="3364597"/>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789098" y="3835650"/>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911422"/>
      </p:ext>
    </p:extLst>
  </p:cSld>
  <p:clrMapOvr>
    <a:masterClrMapping/>
  </p:clrMapOvr>
  <p:transition spd="slow">
    <p:wip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91768"/>
          </a:xfrm>
        </p:spPr>
        <p:txBody>
          <a:bodyPr/>
          <a:lstStyle/>
          <a:p>
            <a:r>
              <a:rPr lang="en-US" dirty="0"/>
              <a:t>create</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06582" y="1495915"/>
            <a:ext cx="10762845" cy="4974158"/>
          </a:xfrm>
          <a:prstGeom prst="rect">
            <a:avLst/>
          </a:prstGeom>
        </p:spPr>
      </p:pic>
      <p:cxnSp>
        <p:nvCxnSpPr>
          <p:cNvPr id="4" name="Straight Arrow Connector 3">
            <a:extLst>
              <a:ext uri="{FF2B5EF4-FFF2-40B4-BE49-F238E27FC236}">
                <a16:creationId xmlns:a16="http://schemas.microsoft.com/office/drawing/2014/main" id="{51702E53-35B9-A326-477C-208080830CFC}"/>
              </a:ext>
            </a:extLst>
          </p:cNvPr>
          <p:cNvCxnSpPr>
            <a:cxnSpLocks/>
          </p:cNvCxnSpPr>
          <p:nvPr/>
        </p:nvCxnSpPr>
        <p:spPr>
          <a:xfrm>
            <a:off x="90055" y="3429007"/>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17439" y="3976255"/>
            <a:ext cx="568018" cy="18010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838083956"/>
      </p:ext>
    </p:extLst>
  </p:cSld>
  <p:clrMapOvr>
    <a:masterClrMapping/>
  </p:clrMapOvr>
  <p:transition spd="slow">
    <p:wip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88750"/>
          </a:xfrm>
        </p:spPr>
        <p:txBody>
          <a:bodyPr>
            <a:noAutofit/>
          </a:bodyPr>
          <a:lstStyle/>
          <a:p>
            <a:r>
              <a:rPr lang="en-US" sz="4000" dirty="0"/>
              <a:t>Search with bank name &gt; continue</a:t>
            </a:r>
          </a:p>
        </p:txBody>
      </p:sp>
      <p:pic>
        <p:nvPicPr>
          <p:cNvPr id="3" name="Picture 2" descr="Create Bank Account - Mozilla Firefox"/>
          <p:cNvPicPr>
            <a:picLocks noChangeAspect="1"/>
          </p:cNvPicPr>
          <p:nvPr/>
        </p:nvPicPr>
        <p:blipFill rotWithShape="1">
          <a:blip r:embed="rId2">
            <a:extLst>
              <a:ext uri="{28A0092B-C50C-407E-A947-70E740481C1C}">
                <a14:useLocalDpi xmlns:a14="http://schemas.microsoft.com/office/drawing/2010/main" val="0"/>
              </a:ext>
            </a:extLst>
          </a:blip>
          <a:srcRect t="5566"/>
          <a:stretch/>
        </p:blipFill>
        <p:spPr>
          <a:xfrm>
            <a:off x="825551" y="1773382"/>
            <a:ext cx="10546994" cy="4987636"/>
          </a:xfrm>
          <a:prstGeom prst="rect">
            <a:avLst/>
          </a:prstGeom>
        </p:spPr>
      </p:pic>
      <p:cxnSp>
        <p:nvCxnSpPr>
          <p:cNvPr id="4" name="Straight Arrow Connector 3"/>
          <p:cNvCxnSpPr/>
          <p:nvPr/>
        </p:nvCxnSpPr>
        <p:spPr>
          <a:xfrm flipH="1">
            <a:off x="4925174" y="3849505"/>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0320310" y="4064713"/>
            <a:ext cx="160182" cy="645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155381" y="4779822"/>
            <a:ext cx="568018" cy="18010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171709832"/>
      </p:ext>
    </p:extLst>
  </p:cSld>
  <p:clrMapOvr>
    <a:masterClrMapping/>
  </p:clrMapOvr>
  <p:transition spd="slow">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4009"/>
          </a:xfrm>
        </p:spPr>
        <p:txBody>
          <a:bodyPr>
            <a:noAutofit/>
          </a:bodyPr>
          <a:lstStyle/>
          <a:p>
            <a:pPr algn="ctr"/>
            <a:r>
              <a:rPr lang="en-US" sz="4000" dirty="0"/>
              <a:t>vision operations &gt; receivables &gt; next</a:t>
            </a:r>
          </a:p>
        </p:txBody>
      </p:sp>
      <p:pic>
        <p:nvPicPr>
          <p:cNvPr id="3" name="Picture 2" descr="A screenshot of a computer&#10;&#10;AI-generated content may be incorrect."/>
          <p:cNvPicPr/>
          <p:nvPr/>
        </p:nvPicPr>
        <p:blipFill>
          <a:blip r:embed="rId2" cstate="print">
            <a:extLst>
              <a:ext uri="{28A0092B-C50C-407E-A947-70E740481C1C}">
                <a14:useLocalDpi xmlns:a14="http://schemas.microsoft.com/office/drawing/2010/main" val="0"/>
              </a:ext>
            </a:extLst>
          </a:blip>
          <a:stretch>
            <a:fillRect/>
          </a:stretch>
        </p:blipFill>
        <p:spPr>
          <a:xfrm>
            <a:off x="644577" y="1528996"/>
            <a:ext cx="10867869" cy="5216577"/>
          </a:xfrm>
          <a:prstGeom prst="rect">
            <a:avLst/>
          </a:prstGeom>
        </p:spPr>
      </p:pic>
      <p:sp>
        <p:nvSpPr>
          <p:cNvPr id="4" name="Rectangle 3"/>
          <p:cNvSpPr/>
          <p:nvPr/>
        </p:nvSpPr>
        <p:spPr>
          <a:xfrm>
            <a:off x="3851578" y="3629885"/>
            <a:ext cx="1953473" cy="595751"/>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p:cNvSpPr/>
          <p:nvPr/>
        </p:nvSpPr>
        <p:spPr>
          <a:xfrm>
            <a:off x="10474039" y="2479963"/>
            <a:ext cx="568018" cy="18010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Arrow Connector 6"/>
          <p:cNvCxnSpPr/>
          <p:nvPr/>
        </p:nvCxnSpPr>
        <p:spPr>
          <a:xfrm>
            <a:off x="10389585" y="1764858"/>
            <a:ext cx="160182" cy="645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395426"/>
      </p:ext>
    </p:extLst>
  </p:cSld>
  <p:clrMapOvr>
    <a:masterClrMapping/>
  </p:clrMapOvr>
  <p:transition spd="slow">
    <p:wip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8960"/>
          </a:xfrm>
        </p:spPr>
        <p:txBody>
          <a:bodyPr>
            <a:normAutofit/>
          </a:bodyPr>
          <a:lstStyle/>
          <a:p>
            <a:pPr algn="ctr"/>
            <a:r>
              <a:rPr lang="en-US" sz="3600" dirty="0"/>
              <a:t>Add account name and number</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19527" y="1528996"/>
            <a:ext cx="10634273" cy="4961943"/>
          </a:xfrm>
          <a:prstGeom prst="rect">
            <a:avLst/>
          </a:prstGeom>
        </p:spPr>
      </p:pic>
      <p:sp>
        <p:nvSpPr>
          <p:cNvPr id="4" name="Rectangle 3"/>
          <p:cNvSpPr/>
          <p:nvPr/>
        </p:nvSpPr>
        <p:spPr>
          <a:xfrm>
            <a:off x="2653259" y="3822492"/>
            <a:ext cx="2518347" cy="502622"/>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a:off x="1618938" y="2833141"/>
            <a:ext cx="1034321" cy="989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851497"/>
      </p:ext>
    </p:extLst>
  </p:cSld>
  <p:clrMapOvr>
    <a:masterClrMapping/>
  </p:clrMapOvr>
  <p:transition spd="slow">
    <p:wip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p:cNvPicPr/>
          <p:nvPr/>
        </p:nvPicPr>
        <p:blipFill>
          <a:blip r:embed="rId2" cstate="print">
            <a:extLst>
              <a:ext uri="{28A0092B-C50C-407E-A947-70E740481C1C}">
                <a14:useLocalDpi xmlns:a14="http://schemas.microsoft.com/office/drawing/2010/main" val="0"/>
              </a:ext>
            </a:extLst>
          </a:blip>
          <a:stretch>
            <a:fillRect/>
          </a:stretch>
        </p:blipFill>
        <p:spPr>
          <a:xfrm>
            <a:off x="569626" y="1634836"/>
            <a:ext cx="11212641" cy="4421190"/>
          </a:xfrm>
          <a:prstGeom prst="rect">
            <a:avLst/>
          </a:prstGeom>
        </p:spPr>
      </p:pic>
      <p:sp>
        <p:nvSpPr>
          <p:cNvPr id="2" name="Title 1"/>
          <p:cNvSpPr>
            <a:spLocks noGrp="1"/>
          </p:cNvSpPr>
          <p:nvPr>
            <p:ph type="title"/>
          </p:nvPr>
        </p:nvSpPr>
        <p:spPr/>
        <p:txBody>
          <a:bodyPr>
            <a:normAutofit/>
          </a:bodyPr>
          <a:lstStyle/>
          <a:p>
            <a:r>
              <a:rPr lang="en-US" sz="4000" dirty="0"/>
              <a:t>Add cash &amp; cash clearing accounts</a:t>
            </a:r>
          </a:p>
        </p:txBody>
      </p:sp>
      <p:cxnSp>
        <p:nvCxnSpPr>
          <p:cNvPr id="4" name="Straight Arrow Connector 3"/>
          <p:cNvCxnSpPr/>
          <p:nvPr/>
        </p:nvCxnSpPr>
        <p:spPr>
          <a:xfrm>
            <a:off x="2743199" y="3244180"/>
            <a:ext cx="706599" cy="4267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623371" y="3244180"/>
            <a:ext cx="706599" cy="4267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482809"/>
      </p:ext>
    </p:extLst>
  </p:cSld>
  <p:clrMapOvr>
    <a:masterClrMapping/>
  </p:clrMapOvr>
  <p:transition spd="slow">
    <p:wip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4087"/>
          </a:xfrm>
        </p:spPr>
        <p:txBody>
          <a:bodyPr>
            <a:normAutofit/>
          </a:bodyPr>
          <a:lstStyle/>
          <a:p>
            <a:r>
              <a:rPr lang="en-US" sz="4400" dirty="0"/>
              <a:t>Continue</a:t>
            </a:r>
          </a:p>
        </p:txBody>
      </p:sp>
      <p:pic>
        <p:nvPicPr>
          <p:cNvPr id="3" name="Picture 2" descr="A screenshot of a computer&#10;&#10;AI-generated content may be incorrect."/>
          <p:cNvPicPr/>
          <p:nvPr/>
        </p:nvPicPr>
        <p:blipFill>
          <a:blip r:embed="rId2" cstate="print">
            <a:extLst>
              <a:ext uri="{28A0092B-C50C-407E-A947-70E740481C1C}">
                <a14:useLocalDpi xmlns:a14="http://schemas.microsoft.com/office/drawing/2010/main" val="0"/>
              </a:ext>
            </a:extLst>
          </a:blip>
          <a:stretch>
            <a:fillRect/>
          </a:stretch>
        </p:blipFill>
        <p:spPr>
          <a:xfrm>
            <a:off x="554636" y="1454047"/>
            <a:ext cx="11212643" cy="4991724"/>
          </a:xfrm>
          <a:prstGeom prst="rect">
            <a:avLst/>
          </a:prstGeom>
        </p:spPr>
      </p:pic>
      <p:sp>
        <p:nvSpPr>
          <p:cNvPr id="4" name="Rectangle 3"/>
          <p:cNvSpPr/>
          <p:nvPr/>
        </p:nvSpPr>
        <p:spPr>
          <a:xfrm>
            <a:off x="10363199" y="4613564"/>
            <a:ext cx="1404079" cy="363170"/>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a:off x="9328878" y="3496796"/>
            <a:ext cx="1034321" cy="989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27478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usiness Purpose - Mozilla Firefox"/>
          <p:cNvPicPr/>
          <p:nvPr/>
        </p:nvPicPr>
        <p:blipFill>
          <a:blip r:embed="rId2" cstate="print">
            <a:extLst>
              <a:ext uri="{28A0092B-C50C-407E-A947-70E740481C1C}">
                <a14:useLocalDpi xmlns:a14="http://schemas.microsoft.com/office/drawing/2010/main" val="0"/>
              </a:ext>
            </a:extLst>
          </a:blip>
          <a:stretch>
            <a:fillRect/>
          </a:stretch>
        </p:blipFill>
        <p:spPr>
          <a:xfrm>
            <a:off x="569625" y="989351"/>
            <a:ext cx="11197653" cy="5441429"/>
          </a:xfrm>
          <a:prstGeom prst="rect">
            <a:avLst/>
          </a:prstGeom>
        </p:spPr>
      </p:pic>
      <p:sp>
        <p:nvSpPr>
          <p:cNvPr id="3" name="Title 2"/>
          <p:cNvSpPr>
            <a:spLocks noGrp="1"/>
          </p:cNvSpPr>
          <p:nvPr>
            <p:ph type="title"/>
          </p:nvPr>
        </p:nvSpPr>
        <p:spPr>
          <a:xfrm>
            <a:off x="1069848" y="484632"/>
            <a:ext cx="10058400" cy="504719"/>
          </a:xfrm>
        </p:spPr>
        <p:txBody>
          <a:bodyPr>
            <a:noAutofit/>
          </a:bodyPr>
          <a:lstStyle/>
          <a:p>
            <a:r>
              <a:rPr lang="en-US" sz="3200" dirty="0"/>
              <a:t>Adding </a:t>
            </a:r>
            <a:r>
              <a:rPr lang="en-US" sz="3200" dirty="0" err="1"/>
              <a:t>accOUNT</a:t>
            </a:r>
            <a:r>
              <a:rPr lang="en-US" sz="3200" dirty="0"/>
              <a:t> receivable, revenue and tax</a:t>
            </a:r>
          </a:p>
        </p:txBody>
      </p:sp>
      <p:cxnSp>
        <p:nvCxnSpPr>
          <p:cNvPr id="4" name="Straight Arrow Connector 3"/>
          <p:cNvCxnSpPr/>
          <p:nvPr/>
        </p:nvCxnSpPr>
        <p:spPr>
          <a:xfrm flipH="1">
            <a:off x="4527030" y="4319752"/>
            <a:ext cx="1321977" cy="552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527030" y="4595777"/>
            <a:ext cx="1321977" cy="552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364120" y="4043726"/>
            <a:ext cx="1321977" cy="552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303690"/>
      </p:ext>
    </p:extLst>
  </p:cSld>
  <p:clrMapOvr>
    <a:masterClrMapping/>
  </p:clrMapOvr>
  <p:transition spd="slow">
    <p:wip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9948"/>
          </a:xfrm>
        </p:spPr>
        <p:txBody>
          <a:bodyPr>
            <a:normAutofit/>
          </a:bodyPr>
          <a:lstStyle/>
          <a:p>
            <a:r>
              <a:rPr lang="en-US" sz="4000" dirty="0"/>
              <a:t>Add Accounts, Apply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72" y="1055073"/>
            <a:ext cx="11204490" cy="5534240"/>
          </a:xfrm>
          <a:prstGeom prst="rect">
            <a:avLst/>
          </a:prstGeom>
        </p:spPr>
      </p:pic>
      <p:sp>
        <p:nvSpPr>
          <p:cNvPr id="5" name="Rectangle 4"/>
          <p:cNvSpPr/>
          <p:nvPr/>
        </p:nvSpPr>
        <p:spPr>
          <a:xfrm>
            <a:off x="10571018" y="6054436"/>
            <a:ext cx="1121310" cy="256424"/>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p:cNvCxnSpPr/>
          <p:nvPr/>
        </p:nvCxnSpPr>
        <p:spPr>
          <a:xfrm>
            <a:off x="9634815" y="4966060"/>
            <a:ext cx="1034321" cy="989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120849"/>
      </p:ext>
    </p:extLst>
  </p:cSld>
  <p:clrMapOvr>
    <a:masterClrMapping/>
  </p:clrMapOvr>
  <p:transition spd="slow">
    <p:wip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p:cNvPicPr/>
          <p:nvPr/>
        </p:nvPicPr>
        <p:blipFill>
          <a:blip r:embed="rId2" cstate="print">
            <a:extLst>
              <a:ext uri="{28A0092B-C50C-407E-A947-70E740481C1C}">
                <a14:useLocalDpi xmlns:a14="http://schemas.microsoft.com/office/drawing/2010/main" val="0"/>
              </a:ext>
            </a:extLst>
          </a:blip>
          <a:stretch>
            <a:fillRect/>
          </a:stretch>
        </p:blipFill>
        <p:spPr>
          <a:xfrm>
            <a:off x="449180" y="779489"/>
            <a:ext cx="11277600" cy="5637353"/>
          </a:xfrm>
          <a:prstGeom prst="rect">
            <a:avLst/>
          </a:prstGeom>
        </p:spPr>
      </p:pic>
    </p:spTree>
    <p:extLst>
      <p:ext uri="{BB962C8B-B14F-4D97-AF65-F5344CB8AC3E}">
        <p14:creationId xmlns:p14="http://schemas.microsoft.com/office/powerpoint/2010/main" val="1706336177"/>
      </p:ext>
    </p:extLst>
  </p:cSld>
  <p:clrMapOvr>
    <a:masterClrMapping/>
  </p:clrMapOvr>
  <p:transition spd="slow">
    <p:wip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139" y="2396559"/>
            <a:ext cx="10058400" cy="1609344"/>
          </a:xfrm>
        </p:spPr>
        <p:txBody>
          <a:bodyPr/>
          <a:lstStyle/>
          <a:p>
            <a:pPr algn="ctr"/>
            <a:r>
              <a:rPr lang="en-US" b="1" u="sng" dirty="0"/>
              <a:t>Create bank </a:t>
            </a:r>
            <a:r>
              <a:rPr lang="en-US" b="1" u="sng" dirty="0" err="1"/>
              <a:t>saFe</a:t>
            </a:r>
            <a:r>
              <a:rPr lang="en-US" b="1" u="sng" dirty="0"/>
              <a:t> box</a:t>
            </a:r>
          </a:p>
        </p:txBody>
      </p:sp>
    </p:spTree>
    <p:extLst>
      <p:ext uri="{BB962C8B-B14F-4D97-AF65-F5344CB8AC3E}">
        <p14:creationId xmlns:p14="http://schemas.microsoft.com/office/powerpoint/2010/main" val="2421530007"/>
      </p:ext>
    </p:extLst>
  </p:cSld>
  <p:clrMapOvr>
    <a:masterClrMapping/>
  </p:clrMapOvr>
  <p:transition spd="slow">
    <p:wip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563485" cy="667062"/>
          </a:xfrm>
        </p:spPr>
        <p:txBody>
          <a:bodyPr>
            <a:normAutofit fontScale="90000"/>
          </a:bodyPr>
          <a:lstStyle/>
          <a:p>
            <a:r>
              <a:rPr lang="en-US" dirty="0"/>
              <a:t>Create Bank </a:t>
            </a:r>
            <a:r>
              <a:rPr lang="en-US" dirty="0" err="1"/>
              <a:t>saFe</a:t>
            </a:r>
            <a:r>
              <a:rPr lang="en-US" dirty="0"/>
              <a:t> box</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2925" y="1274619"/>
            <a:ext cx="8821264" cy="5202380"/>
          </a:xfrm>
        </p:spPr>
      </p:pic>
      <p:sp>
        <p:nvSpPr>
          <p:cNvPr id="4" name="Text Placeholder 3"/>
          <p:cNvSpPr>
            <a:spLocks noGrp="1"/>
          </p:cNvSpPr>
          <p:nvPr>
            <p:ph type="body" sz="half" idx="2"/>
          </p:nvPr>
        </p:nvSpPr>
        <p:spPr>
          <a:xfrm>
            <a:off x="376469" y="1462955"/>
            <a:ext cx="2805204" cy="4399952"/>
          </a:xfrm>
        </p:spPr>
        <p:txBody>
          <a:bodyPr>
            <a:normAutofit/>
          </a:bodyPr>
          <a:lstStyle/>
          <a:p>
            <a:pPr marL="342900" indent="-342900">
              <a:buFont typeface="+mj-lt"/>
              <a:buAutoNum type="arabicPeriod"/>
            </a:pPr>
            <a:r>
              <a:rPr lang="en-US" sz="2800" dirty="0">
                <a:solidFill>
                  <a:schemeClr val="tx1"/>
                </a:solidFill>
              </a:rPr>
              <a:t>Setup</a:t>
            </a:r>
          </a:p>
          <a:p>
            <a:pPr marL="342900" indent="-342900">
              <a:buFont typeface="+mj-lt"/>
              <a:buAutoNum type="arabicPeriod"/>
            </a:pPr>
            <a:r>
              <a:rPr lang="en-US" sz="2800" dirty="0">
                <a:solidFill>
                  <a:schemeClr val="tx1"/>
                </a:solidFill>
              </a:rPr>
              <a:t>Payment</a:t>
            </a:r>
          </a:p>
          <a:p>
            <a:pPr marL="342900" indent="-342900">
              <a:buFont typeface="+mj-lt"/>
              <a:buAutoNum type="arabicPeriod"/>
            </a:pPr>
            <a:r>
              <a:rPr lang="en-US" sz="2800" dirty="0">
                <a:solidFill>
                  <a:schemeClr val="tx1"/>
                </a:solidFill>
              </a:rPr>
              <a:t>Bank and Bank Branches</a:t>
            </a:r>
          </a:p>
        </p:txBody>
      </p:sp>
      <p:cxnSp>
        <p:nvCxnSpPr>
          <p:cNvPr id="6" name="Straight Arrow Connector 5"/>
          <p:cNvCxnSpPr/>
          <p:nvPr/>
        </p:nvCxnSpPr>
        <p:spPr>
          <a:xfrm flipH="1">
            <a:off x="5077577" y="2893543"/>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299253" y="3073647"/>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075114" y="3447723"/>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804669"/>
      </p:ext>
    </p:extLst>
  </p:cSld>
  <p:clrMapOvr>
    <a:masterClrMapping/>
  </p:clrMapOvr>
  <p:transition spd="slow">
    <p:wip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443345" y="1529340"/>
            <a:ext cx="11152910" cy="5162406"/>
          </a:xfrm>
          <a:prstGeom prst="rect">
            <a:avLst/>
          </a:prstGeom>
        </p:spPr>
      </p:pic>
      <p:cxnSp>
        <p:nvCxnSpPr>
          <p:cNvPr id="4" name="Straight Arrow Connector 3"/>
          <p:cNvCxnSpPr/>
          <p:nvPr/>
        </p:nvCxnSpPr>
        <p:spPr>
          <a:xfrm flipH="1">
            <a:off x="871474" y="1778834"/>
            <a:ext cx="869430" cy="22335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37327" y="3962400"/>
            <a:ext cx="568018" cy="18010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512454742"/>
      </p:ext>
    </p:extLst>
  </p:cSld>
  <p:clrMapOvr>
    <a:masterClrMapping/>
  </p:clrMapOvr>
  <p:transition spd="slow">
    <p:wip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441150"/>
          </a:xfrm>
        </p:spPr>
        <p:txBody>
          <a:bodyPr/>
          <a:lstStyle/>
          <a:p>
            <a:r>
              <a:rPr lang="en-US" dirty="0"/>
              <a:t>Create New Bank</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31273" y="1745673"/>
            <a:ext cx="10499609" cy="4779818"/>
          </a:xfrm>
          <a:prstGeom prst="rect">
            <a:avLst/>
          </a:prstGeom>
        </p:spPr>
      </p:pic>
      <p:sp>
        <p:nvSpPr>
          <p:cNvPr id="4" name="Rectangle 3"/>
          <p:cNvSpPr/>
          <p:nvPr/>
        </p:nvSpPr>
        <p:spPr>
          <a:xfrm>
            <a:off x="4856812" y="3325092"/>
            <a:ext cx="2763187" cy="66501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a:off x="3712114" y="2268513"/>
            <a:ext cx="1034321" cy="989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571573"/>
      </p:ext>
    </p:extLst>
  </p:cSld>
  <p:clrMapOvr>
    <a:masterClrMapping/>
  </p:clrMapOvr>
  <p:transition spd="slow">
    <p:wip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a:t>
            </a:r>
          </a:p>
        </p:txBody>
      </p:sp>
      <p:pic>
        <p:nvPicPr>
          <p:cNvPr id="3" name="Picture 2" descr="A screenshot of a computer&#10;&#10;AI-generated content may be incorrect."/>
          <p:cNvPicPr/>
          <p:nvPr/>
        </p:nvPicPr>
        <p:blipFill>
          <a:blip r:embed="rId2" cstate="print">
            <a:extLst>
              <a:ext uri="{28A0092B-C50C-407E-A947-70E740481C1C}">
                <a14:useLocalDpi xmlns:a14="http://schemas.microsoft.com/office/drawing/2010/main" val="0"/>
              </a:ext>
            </a:extLst>
          </a:blip>
          <a:stretch>
            <a:fillRect/>
          </a:stretch>
        </p:blipFill>
        <p:spPr>
          <a:xfrm>
            <a:off x="720436" y="1551710"/>
            <a:ext cx="10958946" cy="4989882"/>
          </a:xfrm>
          <a:prstGeom prst="rect">
            <a:avLst/>
          </a:prstGeom>
        </p:spPr>
      </p:pic>
      <p:sp>
        <p:nvSpPr>
          <p:cNvPr id="4" name="Rectangle 3"/>
          <p:cNvSpPr/>
          <p:nvPr/>
        </p:nvSpPr>
        <p:spPr>
          <a:xfrm>
            <a:off x="831294" y="4239494"/>
            <a:ext cx="568018" cy="18010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a:off x="493648" y="3088638"/>
            <a:ext cx="493094" cy="958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00854"/>
      </p:ext>
    </p:extLst>
  </p:cSld>
  <p:clrMapOvr>
    <a:masterClrMapping/>
  </p:clrMapOvr>
  <p:transition spd="slow">
    <p:wip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84781"/>
          </a:xfrm>
        </p:spPr>
        <p:txBody>
          <a:bodyPr>
            <a:normAutofit fontScale="90000"/>
          </a:bodyPr>
          <a:lstStyle/>
          <a:p>
            <a:r>
              <a:rPr lang="en-US" dirty="0"/>
              <a:t>Create bank branch &gt; create</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03563" y="1469413"/>
            <a:ext cx="10887537" cy="5026054"/>
          </a:xfrm>
          <a:prstGeom prst="rect">
            <a:avLst/>
          </a:prstGeom>
        </p:spPr>
      </p:pic>
      <p:cxnSp>
        <p:nvCxnSpPr>
          <p:cNvPr id="4" name="Straight Arrow Connector 3"/>
          <p:cNvCxnSpPr/>
          <p:nvPr/>
        </p:nvCxnSpPr>
        <p:spPr>
          <a:xfrm>
            <a:off x="562921" y="2700710"/>
            <a:ext cx="493094" cy="958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31294" y="3754583"/>
            <a:ext cx="568018" cy="18010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213580970"/>
      </p:ext>
    </p:extLst>
  </p:cSld>
  <p:clrMapOvr>
    <a:masterClrMapping/>
  </p:clrMapOvr>
  <p:transition spd="slow">
    <p:wip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9279497" cy="1193008"/>
          </a:xfrm>
        </p:spPr>
        <p:txBody>
          <a:bodyPr>
            <a:noAutofit/>
          </a:bodyPr>
          <a:lstStyle/>
          <a:p>
            <a:r>
              <a:rPr lang="en-US" sz="4000" dirty="0"/>
              <a:t>Search with bank name &gt; continue</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1069848" y="1677640"/>
            <a:ext cx="10058400" cy="4764723"/>
          </a:xfrm>
          <a:prstGeom prst="rect">
            <a:avLst/>
          </a:prstGeom>
        </p:spPr>
      </p:pic>
      <p:cxnSp>
        <p:nvCxnSpPr>
          <p:cNvPr id="4" name="Straight Arrow Connector 3"/>
          <p:cNvCxnSpPr/>
          <p:nvPr/>
        </p:nvCxnSpPr>
        <p:spPr>
          <a:xfrm>
            <a:off x="10219523" y="2409761"/>
            <a:ext cx="493094" cy="958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0487888" y="3408213"/>
            <a:ext cx="568018" cy="18010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174184116"/>
      </p:ext>
    </p:extLst>
  </p:cSld>
  <p:clrMapOvr>
    <a:masterClrMapping/>
  </p:clrMapOvr>
  <p:transition spd="slow">
    <p:wip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42386"/>
          </a:xfrm>
        </p:spPr>
        <p:txBody>
          <a:bodyPr/>
          <a:lstStyle/>
          <a:p>
            <a:r>
              <a:rPr lang="en-US" dirty="0"/>
              <a:t>Create new Branch</a:t>
            </a:r>
          </a:p>
        </p:txBody>
      </p:sp>
      <p:pic>
        <p:nvPicPr>
          <p:cNvPr id="3" name="Picture 2" descr="A screenshot of a computer&#10;&#10;AI-generated content may be incorrect."/>
          <p:cNvPicPr/>
          <p:nvPr/>
        </p:nvPicPr>
        <p:blipFill>
          <a:blip r:embed="rId2" cstate="print">
            <a:extLst>
              <a:ext uri="{28A0092B-C50C-407E-A947-70E740481C1C}">
                <a14:useLocalDpi xmlns:a14="http://schemas.microsoft.com/office/drawing/2010/main" val="0"/>
              </a:ext>
            </a:extLst>
          </a:blip>
          <a:stretch>
            <a:fillRect/>
          </a:stretch>
        </p:blipFill>
        <p:spPr>
          <a:xfrm>
            <a:off x="1069848" y="1427018"/>
            <a:ext cx="9488228" cy="5312433"/>
          </a:xfrm>
          <a:prstGeom prst="rect">
            <a:avLst/>
          </a:prstGeom>
        </p:spPr>
      </p:pic>
      <p:sp>
        <p:nvSpPr>
          <p:cNvPr id="4" name="Rectangle 3"/>
          <p:cNvSpPr/>
          <p:nvPr/>
        </p:nvSpPr>
        <p:spPr>
          <a:xfrm>
            <a:off x="4631961" y="3285575"/>
            <a:ext cx="1903750" cy="494675"/>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a:off x="4137389" y="2201949"/>
            <a:ext cx="493094" cy="958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17681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4029"/>
          </a:xfrm>
        </p:spPr>
        <p:txBody>
          <a:bodyPr>
            <a:normAutofit/>
          </a:bodyPr>
          <a:lstStyle/>
          <a:p>
            <a:r>
              <a:rPr lang="en-US" sz="4400" dirty="0"/>
              <a:t>Tax Profile</a:t>
            </a:r>
          </a:p>
        </p:txBody>
      </p:sp>
      <p:pic>
        <p:nvPicPr>
          <p:cNvPr id="3" name="Picture 2" descr="Site: 119422 - Mozilla Firefox"/>
          <p:cNvPicPr/>
          <p:nvPr/>
        </p:nvPicPr>
        <p:blipFill>
          <a:blip r:embed="rId2" cstate="print">
            <a:extLst>
              <a:ext uri="{28A0092B-C50C-407E-A947-70E740481C1C}">
                <a14:useLocalDpi xmlns:a14="http://schemas.microsoft.com/office/drawing/2010/main" val="0"/>
              </a:ext>
            </a:extLst>
          </a:blip>
          <a:stretch>
            <a:fillRect/>
          </a:stretch>
        </p:blipFill>
        <p:spPr>
          <a:xfrm>
            <a:off x="444708" y="1440656"/>
            <a:ext cx="11302584" cy="5093455"/>
          </a:xfrm>
          <a:prstGeom prst="rect">
            <a:avLst/>
          </a:prstGeom>
        </p:spPr>
      </p:pic>
      <p:sp>
        <p:nvSpPr>
          <p:cNvPr id="4" name="Rectangle 3"/>
          <p:cNvSpPr/>
          <p:nvPr/>
        </p:nvSpPr>
        <p:spPr>
          <a:xfrm>
            <a:off x="10492489" y="3687579"/>
            <a:ext cx="861311" cy="419725"/>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a:off x="9323882" y="2593298"/>
            <a:ext cx="980606" cy="989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95103"/>
      </p:ext>
    </p:extLst>
  </p:cSld>
  <p:clrMapOvr>
    <a:masterClrMapping/>
  </p:clrMapOvr>
  <p:transition spd="slow">
    <p:wip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53223"/>
          </a:xfrm>
        </p:spPr>
        <p:txBody>
          <a:bodyPr>
            <a:normAutofit/>
          </a:bodyPr>
          <a:lstStyle/>
          <a:p>
            <a:r>
              <a:rPr lang="en-US" sz="4400" dirty="0"/>
              <a:t>Our bank branch is done</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928255" y="1400002"/>
            <a:ext cx="10199993" cy="5097780"/>
          </a:xfrm>
          <a:prstGeom prst="rect">
            <a:avLst/>
          </a:prstGeom>
        </p:spPr>
      </p:pic>
    </p:spTree>
    <p:extLst>
      <p:ext uri="{BB962C8B-B14F-4D97-AF65-F5344CB8AC3E}">
        <p14:creationId xmlns:p14="http://schemas.microsoft.com/office/powerpoint/2010/main" val="3230560886"/>
      </p:ext>
    </p:extLst>
  </p:cSld>
  <p:clrMapOvr>
    <a:masterClrMapping/>
  </p:clrMapOvr>
  <p:transition spd="slow">
    <p:wip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16285"/>
          </a:xfrm>
        </p:spPr>
        <p:txBody>
          <a:bodyPr>
            <a:normAutofit/>
          </a:bodyPr>
          <a:lstStyle/>
          <a:p>
            <a:r>
              <a:rPr lang="en-US" sz="4400" b="1" u="sng" dirty="0"/>
              <a:t>Create bank account</a:t>
            </a:r>
            <a:br>
              <a:rPr lang="en-US" sz="4400" dirty="0"/>
            </a:br>
            <a:r>
              <a:rPr lang="en-US" sz="3200" dirty="0"/>
              <a:t>Setup &gt; payment &gt; bank account</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584939" y="1610128"/>
            <a:ext cx="11028217" cy="4790671"/>
          </a:xfrm>
          <a:prstGeom prst="rect">
            <a:avLst/>
          </a:prstGeom>
        </p:spPr>
      </p:pic>
      <p:cxnSp>
        <p:nvCxnSpPr>
          <p:cNvPr id="4" name="Straight Arrow Connector 3"/>
          <p:cNvCxnSpPr/>
          <p:nvPr/>
        </p:nvCxnSpPr>
        <p:spPr>
          <a:xfrm flipH="1">
            <a:off x="3096372" y="3170632"/>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3248772" y="3364597"/>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789098" y="3835650"/>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444742"/>
      </p:ext>
    </p:extLst>
  </p:cSld>
  <p:clrMapOvr>
    <a:masterClrMapping/>
  </p:clrMapOvr>
  <p:transition spd="slow">
    <p:wip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91768"/>
          </a:xfrm>
        </p:spPr>
        <p:txBody>
          <a:bodyPr/>
          <a:lstStyle/>
          <a:p>
            <a:r>
              <a:rPr lang="en-US" dirty="0"/>
              <a:t>create</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06582" y="1495915"/>
            <a:ext cx="10762845" cy="4974158"/>
          </a:xfrm>
          <a:prstGeom prst="rect">
            <a:avLst/>
          </a:prstGeom>
        </p:spPr>
      </p:pic>
      <p:cxnSp>
        <p:nvCxnSpPr>
          <p:cNvPr id="4" name="Straight Arrow Connector 3">
            <a:extLst>
              <a:ext uri="{FF2B5EF4-FFF2-40B4-BE49-F238E27FC236}">
                <a16:creationId xmlns:a16="http://schemas.microsoft.com/office/drawing/2014/main" id="{51702E53-35B9-A326-477C-208080830CFC}"/>
              </a:ext>
            </a:extLst>
          </p:cNvPr>
          <p:cNvCxnSpPr>
            <a:cxnSpLocks/>
          </p:cNvCxnSpPr>
          <p:nvPr/>
        </p:nvCxnSpPr>
        <p:spPr>
          <a:xfrm>
            <a:off x="90055" y="3429007"/>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17439" y="3976255"/>
            <a:ext cx="568018" cy="18010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193512964"/>
      </p:ext>
    </p:extLst>
  </p:cSld>
  <p:clrMapOvr>
    <a:masterClrMapping/>
  </p:clrMapOvr>
  <p:transition spd="slow">
    <p:wip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11659"/>
          </a:xfrm>
        </p:spPr>
        <p:txBody>
          <a:bodyPr>
            <a:normAutofit/>
          </a:bodyPr>
          <a:lstStyle/>
          <a:p>
            <a:r>
              <a:rPr lang="en-US" sz="4400" dirty="0"/>
              <a:t>Search with our bank name</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900545" y="1289304"/>
            <a:ext cx="10444192" cy="5180769"/>
          </a:xfrm>
          <a:prstGeom prst="rect">
            <a:avLst/>
          </a:prstGeom>
        </p:spPr>
      </p:pic>
      <p:cxnSp>
        <p:nvCxnSpPr>
          <p:cNvPr id="4" name="Straight Arrow Connector 3">
            <a:extLst>
              <a:ext uri="{FF2B5EF4-FFF2-40B4-BE49-F238E27FC236}">
                <a16:creationId xmlns:a16="http://schemas.microsoft.com/office/drawing/2014/main" id="{51702E53-35B9-A326-477C-208080830CFC}"/>
              </a:ext>
            </a:extLst>
          </p:cNvPr>
          <p:cNvCxnSpPr>
            <a:cxnSpLocks/>
          </p:cNvCxnSpPr>
          <p:nvPr/>
        </p:nvCxnSpPr>
        <p:spPr>
          <a:xfrm flipH="1">
            <a:off x="2782434" y="2646218"/>
            <a:ext cx="695057" cy="444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702E53-35B9-A326-477C-208080830CFC}"/>
              </a:ext>
            </a:extLst>
          </p:cNvPr>
          <p:cNvCxnSpPr>
            <a:cxnSpLocks/>
          </p:cNvCxnSpPr>
          <p:nvPr/>
        </p:nvCxnSpPr>
        <p:spPr>
          <a:xfrm>
            <a:off x="10037618" y="2674342"/>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695700" y="3200396"/>
            <a:ext cx="568018" cy="18010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983651674"/>
      </p:ext>
    </p:extLst>
  </p:cSld>
  <p:clrMapOvr>
    <a:masterClrMapping/>
  </p:clrMapOvr>
  <p:transition spd="slow">
    <p:wip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Bank account</a:t>
            </a:r>
          </a:p>
        </p:txBody>
      </p:sp>
      <p:pic>
        <p:nvPicPr>
          <p:cNvPr id="3" name="Picture 2" descr="A screenshot of a computer&#10;&#10;AI-generated content may be incorrect."/>
          <p:cNvPicPr/>
          <p:nvPr/>
        </p:nvPicPr>
        <p:blipFill>
          <a:blip r:embed="rId2" cstate="print">
            <a:extLst>
              <a:ext uri="{28A0092B-C50C-407E-A947-70E740481C1C}">
                <a14:useLocalDpi xmlns:a14="http://schemas.microsoft.com/office/drawing/2010/main" val="0"/>
              </a:ext>
            </a:extLst>
          </a:blip>
          <a:stretch>
            <a:fillRect/>
          </a:stretch>
        </p:blipFill>
        <p:spPr>
          <a:xfrm>
            <a:off x="842316" y="1911928"/>
            <a:ext cx="10513464" cy="4535812"/>
          </a:xfrm>
          <a:prstGeom prst="rect">
            <a:avLst/>
          </a:prstGeom>
        </p:spPr>
      </p:pic>
      <p:cxnSp>
        <p:nvCxnSpPr>
          <p:cNvPr id="4" name="Straight Arrow Connector 3">
            <a:extLst>
              <a:ext uri="{FF2B5EF4-FFF2-40B4-BE49-F238E27FC236}">
                <a16:creationId xmlns:a16="http://schemas.microsoft.com/office/drawing/2014/main" id="{51702E53-35B9-A326-477C-208080830CFC}"/>
              </a:ext>
            </a:extLst>
          </p:cNvPr>
          <p:cNvCxnSpPr>
            <a:cxnSpLocks/>
          </p:cNvCxnSpPr>
          <p:nvPr/>
        </p:nvCxnSpPr>
        <p:spPr>
          <a:xfrm>
            <a:off x="9594255" y="2334490"/>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0335485" y="2895596"/>
            <a:ext cx="568018" cy="18010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70214988"/>
      </p:ext>
    </p:extLst>
  </p:cSld>
  <p:clrMapOvr>
    <a:masterClrMapping/>
  </p:clrMapOvr>
  <p:transition spd="slow">
    <p:wip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Add account name &amp; number</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28461" y="1676400"/>
            <a:ext cx="10541173" cy="4696690"/>
          </a:xfrm>
          <a:prstGeom prst="rect">
            <a:avLst/>
          </a:prstGeom>
        </p:spPr>
      </p:pic>
      <p:cxnSp>
        <p:nvCxnSpPr>
          <p:cNvPr id="4" name="Straight Arrow Connector 3">
            <a:extLst>
              <a:ext uri="{FF2B5EF4-FFF2-40B4-BE49-F238E27FC236}">
                <a16:creationId xmlns:a16="http://schemas.microsoft.com/office/drawing/2014/main" id="{51702E53-35B9-A326-477C-208080830CFC}"/>
              </a:ext>
            </a:extLst>
          </p:cNvPr>
          <p:cNvCxnSpPr>
            <a:cxnSpLocks/>
          </p:cNvCxnSpPr>
          <p:nvPr/>
        </p:nvCxnSpPr>
        <p:spPr>
          <a:xfrm>
            <a:off x="2403763" y="3506130"/>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810928"/>
      </p:ext>
    </p:extLst>
  </p:cSld>
  <p:clrMapOvr>
    <a:masterClrMapping/>
  </p:clrMapOvr>
  <p:transition spd="slow">
    <p:wip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Add cash &amp; cash clearing accounts</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83879" y="1648317"/>
            <a:ext cx="10430337" cy="4433830"/>
          </a:xfrm>
          <a:prstGeom prst="rect">
            <a:avLst/>
          </a:prstGeom>
        </p:spPr>
      </p:pic>
      <p:cxnSp>
        <p:nvCxnSpPr>
          <p:cNvPr id="4" name="Straight Arrow Connector 3">
            <a:extLst>
              <a:ext uri="{FF2B5EF4-FFF2-40B4-BE49-F238E27FC236}">
                <a16:creationId xmlns:a16="http://schemas.microsoft.com/office/drawing/2014/main" id="{51702E53-35B9-A326-477C-208080830CFC}"/>
              </a:ext>
            </a:extLst>
          </p:cNvPr>
          <p:cNvCxnSpPr>
            <a:cxnSpLocks/>
          </p:cNvCxnSpPr>
          <p:nvPr/>
        </p:nvCxnSpPr>
        <p:spPr>
          <a:xfrm>
            <a:off x="2486890" y="2772726"/>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1702E53-35B9-A326-477C-208080830CFC}"/>
              </a:ext>
            </a:extLst>
          </p:cNvPr>
          <p:cNvCxnSpPr>
            <a:cxnSpLocks/>
          </p:cNvCxnSpPr>
          <p:nvPr/>
        </p:nvCxnSpPr>
        <p:spPr>
          <a:xfrm>
            <a:off x="4842645" y="2772725"/>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700146"/>
      </p:ext>
    </p:extLst>
  </p:cSld>
  <p:clrMapOvr>
    <a:masterClrMapping/>
  </p:clrMapOvr>
  <p:transition spd="slow">
    <p:wip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00823"/>
          </a:xfrm>
        </p:spPr>
        <p:txBody>
          <a:bodyPr>
            <a:normAutofit/>
          </a:bodyPr>
          <a:lstStyle/>
          <a:p>
            <a:r>
              <a:rPr lang="en-US" sz="4400" dirty="0"/>
              <a:t>Save and next</a:t>
            </a:r>
          </a:p>
        </p:txBody>
      </p:sp>
      <p:pic>
        <p:nvPicPr>
          <p:cNvPr id="3" name="Picture 2" descr="A screenshot of a computer&#10;&#10;AI-generated content may be incorrect."/>
          <p:cNvPicPr/>
          <p:nvPr/>
        </p:nvPicPr>
        <p:blipFill>
          <a:blip r:embed="rId2" cstate="print">
            <a:extLst>
              <a:ext uri="{28A0092B-C50C-407E-A947-70E740481C1C}">
                <a14:useLocalDpi xmlns:a14="http://schemas.microsoft.com/office/drawing/2010/main" val="0"/>
              </a:ext>
            </a:extLst>
          </a:blip>
          <a:stretch>
            <a:fillRect/>
          </a:stretch>
        </p:blipFill>
        <p:spPr>
          <a:xfrm>
            <a:off x="1069848" y="1502150"/>
            <a:ext cx="10177907" cy="4967923"/>
          </a:xfrm>
          <a:prstGeom prst="rect">
            <a:avLst/>
          </a:prstGeom>
        </p:spPr>
      </p:pic>
      <p:sp>
        <p:nvSpPr>
          <p:cNvPr id="4" name="Rectangle 3"/>
          <p:cNvSpPr/>
          <p:nvPr/>
        </p:nvSpPr>
        <p:spPr>
          <a:xfrm>
            <a:off x="9878291" y="2576945"/>
            <a:ext cx="734290" cy="29094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51702E53-35B9-A326-477C-208080830CFC}"/>
              </a:ext>
            </a:extLst>
          </p:cNvPr>
          <p:cNvCxnSpPr>
            <a:cxnSpLocks/>
          </p:cNvCxnSpPr>
          <p:nvPr/>
        </p:nvCxnSpPr>
        <p:spPr>
          <a:xfrm>
            <a:off x="9150916" y="1974273"/>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855409"/>
      </p:ext>
    </p:extLst>
  </p:cSld>
  <p:clrMapOvr>
    <a:masterClrMapping/>
  </p:clrMapOvr>
  <p:transition spd="slow">
    <p:wip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continue</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10697" y="1759251"/>
            <a:ext cx="10776702" cy="4474400"/>
          </a:xfrm>
          <a:prstGeom prst="rect">
            <a:avLst/>
          </a:prstGeom>
        </p:spPr>
      </p:pic>
      <p:sp>
        <p:nvSpPr>
          <p:cNvPr id="4" name="Rectangle 3"/>
          <p:cNvSpPr/>
          <p:nvPr/>
        </p:nvSpPr>
        <p:spPr>
          <a:xfrm>
            <a:off x="10668000" y="4585855"/>
            <a:ext cx="471056" cy="23552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1702E53-35B9-A326-477C-208080830CFC}"/>
              </a:ext>
            </a:extLst>
          </p:cNvPr>
          <p:cNvCxnSpPr>
            <a:cxnSpLocks/>
          </p:cNvCxnSpPr>
          <p:nvPr/>
        </p:nvCxnSpPr>
        <p:spPr>
          <a:xfrm>
            <a:off x="9885202" y="4066313"/>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824380"/>
      </p:ext>
    </p:extLst>
  </p:cSld>
  <p:clrMapOvr>
    <a:masterClrMapping/>
  </p:clrMapOvr>
  <p:transition spd="slow">
    <p:wip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Add accounts  &amp; apply</a:t>
            </a:r>
          </a:p>
        </p:txBody>
      </p:sp>
      <p:pic>
        <p:nvPicPr>
          <p:cNvPr id="3" name="Picture 2" descr="A screenshot of a computer&#10;&#10;AI-generated content may be incorrect."/>
          <p:cNvPicPr/>
          <p:nvPr/>
        </p:nvPicPr>
        <p:blipFill>
          <a:blip r:embed="rId2" cstate="print">
            <a:extLst>
              <a:ext uri="{28A0092B-C50C-407E-A947-70E740481C1C}">
                <a14:useLocalDpi xmlns:a14="http://schemas.microsoft.com/office/drawing/2010/main" val="0"/>
              </a:ext>
            </a:extLst>
          </a:blip>
          <a:stretch>
            <a:fillRect/>
          </a:stretch>
        </p:blipFill>
        <p:spPr>
          <a:xfrm>
            <a:off x="1233054" y="1792576"/>
            <a:ext cx="9895194" cy="4954588"/>
          </a:xfrm>
          <a:prstGeom prst="rect">
            <a:avLst/>
          </a:prstGeom>
        </p:spPr>
      </p:pic>
      <p:sp>
        <p:nvSpPr>
          <p:cNvPr id="4" name="Rectangle 3"/>
          <p:cNvSpPr/>
          <p:nvPr/>
        </p:nvSpPr>
        <p:spPr>
          <a:xfrm>
            <a:off x="10432473" y="6262254"/>
            <a:ext cx="443346" cy="24938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1702E53-35B9-A326-477C-208080830CFC}"/>
              </a:ext>
            </a:extLst>
          </p:cNvPr>
          <p:cNvCxnSpPr>
            <a:cxnSpLocks/>
          </p:cNvCxnSpPr>
          <p:nvPr/>
        </p:nvCxnSpPr>
        <p:spPr>
          <a:xfrm>
            <a:off x="9524991" y="5715002"/>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52781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9177"/>
          </a:xfrm>
        </p:spPr>
        <p:txBody>
          <a:bodyPr>
            <a:noAutofit/>
          </a:bodyPr>
          <a:lstStyle/>
          <a:p>
            <a:r>
              <a:rPr lang="en-US" sz="4400" dirty="0"/>
              <a:t>Allow Tax Applicability</a:t>
            </a:r>
          </a:p>
        </p:txBody>
      </p:sp>
      <p:pic>
        <p:nvPicPr>
          <p:cNvPr id="4" name="Picture 3" descr="Tax Profile - Mozilla Firefox"/>
          <p:cNvPicPr/>
          <p:nvPr/>
        </p:nvPicPr>
        <p:blipFill>
          <a:blip r:embed="rId2" cstate="print">
            <a:extLst>
              <a:ext uri="{28A0092B-C50C-407E-A947-70E740481C1C}">
                <a14:useLocalDpi xmlns:a14="http://schemas.microsoft.com/office/drawing/2010/main" val="0"/>
              </a:ext>
            </a:extLst>
          </a:blip>
          <a:stretch>
            <a:fillRect/>
          </a:stretch>
        </p:blipFill>
        <p:spPr>
          <a:xfrm>
            <a:off x="689548" y="1499016"/>
            <a:ext cx="10664252" cy="4811843"/>
          </a:xfrm>
          <a:prstGeom prst="rect">
            <a:avLst/>
          </a:prstGeom>
        </p:spPr>
      </p:pic>
      <p:sp>
        <p:nvSpPr>
          <p:cNvPr id="5" name="Rectangle 4"/>
          <p:cNvSpPr/>
          <p:nvPr/>
        </p:nvSpPr>
        <p:spPr>
          <a:xfrm>
            <a:off x="1093657" y="3522688"/>
            <a:ext cx="1604573" cy="254833"/>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138047218"/>
      </p:ext>
    </p:extLst>
  </p:cSld>
  <p:clrMapOvr>
    <a:masterClrMapping/>
  </p:clrMapOvr>
  <p:transition spd="slow">
    <p:wip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09361"/>
          </a:xfrm>
        </p:spPr>
        <p:txBody>
          <a:bodyPr/>
          <a:lstStyle/>
          <a:p>
            <a:r>
              <a:rPr lang="en-US" dirty="0"/>
              <a:t>Here is our bank</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1069848" y="1469302"/>
            <a:ext cx="10058400" cy="5153170"/>
          </a:xfrm>
          <a:prstGeom prst="rect">
            <a:avLst/>
          </a:prstGeom>
        </p:spPr>
      </p:pic>
    </p:spTree>
    <p:extLst>
      <p:ext uri="{BB962C8B-B14F-4D97-AF65-F5344CB8AC3E}">
        <p14:creationId xmlns:p14="http://schemas.microsoft.com/office/powerpoint/2010/main" val="4122354559"/>
      </p:ext>
    </p:extLst>
  </p:cSld>
  <p:clrMapOvr>
    <a:masterClrMapping/>
  </p:clrMapOvr>
  <p:transition spd="slow">
    <p:wip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914400" y="1039091"/>
            <a:ext cx="10213848" cy="5389419"/>
          </a:xfrm>
          <a:prstGeom prst="rect">
            <a:avLst/>
          </a:prstGeom>
        </p:spPr>
      </p:pic>
    </p:spTree>
    <p:extLst>
      <p:ext uri="{BB962C8B-B14F-4D97-AF65-F5344CB8AC3E}">
        <p14:creationId xmlns:p14="http://schemas.microsoft.com/office/powerpoint/2010/main" val="497701818"/>
      </p:ext>
    </p:extLst>
  </p:cSld>
  <p:clrMapOvr>
    <a:masterClrMapping/>
  </p:clrMapOvr>
  <p:transition spd="slow">
    <p:wip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FE7D4-C01F-F44C-0F0D-F316BF8CF4D5}"/>
              </a:ext>
            </a:extLst>
          </p:cNvPr>
          <p:cNvSpPr txBox="1">
            <a:spLocks/>
          </p:cNvSpPr>
          <p:nvPr/>
        </p:nvSpPr>
        <p:spPr>
          <a:xfrm>
            <a:off x="2715491" y="2864428"/>
            <a:ext cx="6857999" cy="1174172"/>
          </a:xfrm>
          <a:prstGeom prst="rect">
            <a:avLst/>
          </a:prstGeom>
        </p:spPr>
        <p:txBody>
          <a:bodyP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b="1" u="sng" dirty="0"/>
              <a:t>Receipt classes</a:t>
            </a:r>
          </a:p>
        </p:txBody>
      </p:sp>
    </p:spTree>
    <p:extLst>
      <p:ext uri="{BB962C8B-B14F-4D97-AF65-F5344CB8AC3E}">
        <p14:creationId xmlns:p14="http://schemas.microsoft.com/office/powerpoint/2010/main" val="2756698789"/>
      </p:ext>
    </p:extLst>
  </p:cSld>
  <p:clrMapOvr>
    <a:masterClrMapping/>
  </p:clrMapOvr>
  <p:transition spd="slow">
    <p:wip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omputer screen shot of a computer&#10;&#10;AI-generated content may be incorrect.">
            <a:extLst>
              <a:ext uri="{FF2B5EF4-FFF2-40B4-BE49-F238E27FC236}">
                <a16:creationId xmlns:a16="http://schemas.microsoft.com/office/drawing/2014/main" id="{D8439CBF-8201-80CB-82EA-FA9E3F696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8308"/>
            <a:ext cx="12192000" cy="5664013"/>
          </a:xfrm>
          <a:prstGeom prst="rect">
            <a:avLst/>
          </a:prstGeom>
        </p:spPr>
      </p:pic>
      <p:sp>
        <p:nvSpPr>
          <p:cNvPr id="13" name="Title 1">
            <a:extLst>
              <a:ext uri="{FF2B5EF4-FFF2-40B4-BE49-F238E27FC236}">
                <a16:creationId xmlns:a16="http://schemas.microsoft.com/office/drawing/2014/main" id="{55AF0F7D-1B40-0073-4362-924E545BAE9A}"/>
              </a:ext>
            </a:extLst>
          </p:cNvPr>
          <p:cNvSpPr txBox="1">
            <a:spLocks/>
          </p:cNvSpPr>
          <p:nvPr/>
        </p:nvSpPr>
        <p:spPr>
          <a:xfrm>
            <a:off x="342900" y="175679"/>
            <a:ext cx="9195955" cy="1011437"/>
          </a:xfrm>
          <a:prstGeom prst="rect">
            <a:avLst/>
          </a:prstGeom>
        </p:spPr>
        <p:txBody>
          <a:bodyPr>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Setup &gt; receipts &gt; receipt classes</a:t>
            </a:r>
          </a:p>
        </p:txBody>
      </p:sp>
      <p:cxnSp>
        <p:nvCxnSpPr>
          <p:cNvPr id="14" name="Straight Arrow Connector 13">
            <a:extLst>
              <a:ext uri="{FF2B5EF4-FFF2-40B4-BE49-F238E27FC236}">
                <a16:creationId xmlns:a16="http://schemas.microsoft.com/office/drawing/2014/main" id="{51702E53-35B9-A326-477C-208080830CFC}"/>
              </a:ext>
            </a:extLst>
          </p:cNvPr>
          <p:cNvCxnSpPr>
            <a:cxnSpLocks/>
          </p:cNvCxnSpPr>
          <p:nvPr/>
        </p:nvCxnSpPr>
        <p:spPr>
          <a:xfrm>
            <a:off x="1433945" y="2680855"/>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CB6867-A2DC-9EC4-161A-905677529B4C}"/>
              </a:ext>
            </a:extLst>
          </p:cNvPr>
          <p:cNvCxnSpPr>
            <a:cxnSpLocks/>
          </p:cNvCxnSpPr>
          <p:nvPr/>
        </p:nvCxnSpPr>
        <p:spPr>
          <a:xfrm flipH="1">
            <a:off x="3960072" y="4465593"/>
            <a:ext cx="6223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457197-BC63-F639-D618-282B1C6BE8CC}"/>
              </a:ext>
            </a:extLst>
          </p:cNvPr>
          <p:cNvCxnSpPr>
            <a:cxnSpLocks/>
          </p:cNvCxnSpPr>
          <p:nvPr/>
        </p:nvCxnSpPr>
        <p:spPr>
          <a:xfrm flipH="1">
            <a:off x="3042208" y="3512041"/>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30384"/>
      </p:ext>
    </p:extLst>
  </p:cSld>
  <p:clrMapOvr>
    <a:masterClrMapping/>
  </p:clrMapOvr>
  <p:transition spd="slow">
    <p:wip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858982" y="1452446"/>
            <a:ext cx="10485755" cy="5059189"/>
          </a:xfrm>
          <a:prstGeom prst="rect">
            <a:avLst/>
          </a:prstGeom>
        </p:spPr>
      </p:pic>
      <p:sp>
        <p:nvSpPr>
          <p:cNvPr id="3" name="Title 2"/>
          <p:cNvSpPr>
            <a:spLocks noGrp="1"/>
          </p:cNvSpPr>
          <p:nvPr>
            <p:ph type="title"/>
          </p:nvPr>
        </p:nvSpPr>
        <p:spPr>
          <a:xfrm>
            <a:off x="1069848" y="484632"/>
            <a:ext cx="10058400" cy="1164059"/>
          </a:xfrm>
        </p:spPr>
        <p:txBody>
          <a:bodyPr>
            <a:noAutofit/>
          </a:bodyPr>
          <a:lstStyle/>
          <a:p>
            <a:r>
              <a:rPr lang="en-US" sz="4000" cap="none" dirty="0"/>
              <a:t>We name receipt class and receipt method</a:t>
            </a:r>
            <a:br>
              <a:rPr lang="en-US" sz="4000" cap="none" dirty="0"/>
            </a:br>
            <a:endParaRPr lang="en-US" sz="4000" dirty="0"/>
          </a:p>
        </p:txBody>
      </p:sp>
      <p:sp>
        <p:nvSpPr>
          <p:cNvPr id="4" name="Rectangle 3">
            <a:extLst>
              <a:ext uri="{FF2B5EF4-FFF2-40B4-BE49-F238E27FC236}">
                <a16:creationId xmlns:a16="http://schemas.microsoft.com/office/drawing/2014/main" id="{F2B54266-490B-2844-5901-14FAE6FF692E}"/>
              </a:ext>
            </a:extLst>
          </p:cNvPr>
          <p:cNvSpPr/>
          <p:nvPr/>
        </p:nvSpPr>
        <p:spPr>
          <a:xfrm>
            <a:off x="858982" y="3031423"/>
            <a:ext cx="2129795" cy="33523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97073AF-4D70-9098-A6CD-89ECF9DFC774}"/>
              </a:ext>
            </a:extLst>
          </p:cNvPr>
          <p:cNvCxnSpPr>
            <a:cxnSpLocks/>
          </p:cNvCxnSpPr>
          <p:nvPr/>
        </p:nvCxnSpPr>
        <p:spPr>
          <a:xfrm flipH="1">
            <a:off x="5183871" y="4987551"/>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97073AF-4D70-9098-A6CD-89ECF9DFC774}"/>
              </a:ext>
            </a:extLst>
          </p:cNvPr>
          <p:cNvCxnSpPr>
            <a:cxnSpLocks/>
          </p:cNvCxnSpPr>
          <p:nvPr/>
        </p:nvCxnSpPr>
        <p:spPr>
          <a:xfrm flipH="1">
            <a:off x="2733035" y="2188933"/>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97073AF-4D70-9098-A6CD-89ECF9DFC774}"/>
              </a:ext>
            </a:extLst>
          </p:cNvPr>
          <p:cNvCxnSpPr>
            <a:cxnSpLocks/>
          </p:cNvCxnSpPr>
          <p:nvPr/>
        </p:nvCxnSpPr>
        <p:spPr>
          <a:xfrm flipH="1">
            <a:off x="2885435" y="2341333"/>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97073AF-4D70-9098-A6CD-89ECF9DFC774}"/>
              </a:ext>
            </a:extLst>
          </p:cNvPr>
          <p:cNvCxnSpPr>
            <a:cxnSpLocks/>
          </p:cNvCxnSpPr>
          <p:nvPr/>
        </p:nvCxnSpPr>
        <p:spPr>
          <a:xfrm flipH="1">
            <a:off x="3037835" y="2493733"/>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97073AF-4D70-9098-A6CD-89ECF9DFC774}"/>
              </a:ext>
            </a:extLst>
          </p:cNvPr>
          <p:cNvCxnSpPr>
            <a:cxnSpLocks/>
          </p:cNvCxnSpPr>
          <p:nvPr/>
        </p:nvCxnSpPr>
        <p:spPr>
          <a:xfrm flipH="1">
            <a:off x="3190235" y="2646133"/>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105456"/>
      </p:ext>
    </p:extLst>
  </p:cSld>
  <p:clrMapOvr>
    <a:masterClrMapping/>
  </p:clrMapOvr>
  <p:transition spd="slow">
    <p:wip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cap="none" dirty="0"/>
              <a:t>We Link our Bank and add all accounts then we save</a:t>
            </a:r>
            <a:br>
              <a:rPr lang="en-US" sz="4000" cap="none" dirty="0"/>
            </a:br>
            <a:endParaRPr lang="en-US" sz="4000" dirty="0"/>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36457" y="1724342"/>
            <a:ext cx="10291791" cy="4925840"/>
          </a:xfrm>
          <a:prstGeom prst="rect">
            <a:avLst/>
          </a:prstGeom>
        </p:spPr>
      </p:pic>
      <p:sp>
        <p:nvSpPr>
          <p:cNvPr id="4" name="Rectangle 3">
            <a:extLst>
              <a:ext uri="{FF2B5EF4-FFF2-40B4-BE49-F238E27FC236}">
                <a16:creationId xmlns:a16="http://schemas.microsoft.com/office/drawing/2014/main" id="{381BD5CA-E176-A0DF-B56E-97DFEA441EA9}"/>
              </a:ext>
            </a:extLst>
          </p:cNvPr>
          <p:cNvSpPr/>
          <p:nvPr/>
        </p:nvSpPr>
        <p:spPr>
          <a:xfrm>
            <a:off x="1069848" y="3214254"/>
            <a:ext cx="4457359" cy="2216727"/>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229602861"/>
      </p:ext>
    </p:extLst>
  </p:cSld>
  <p:clrMapOvr>
    <a:masterClrMapping/>
  </p:clrMapOvr>
  <p:transition spd="slow">
    <p:wip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omputer screen shot of a computer&#10;&#10;AI-generated content may be incorrect.">
            <a:extLst>
              <a:ext uri="{FF2B5EF4-FFF2-40B4-BE49-F238E27FC236}">
                <a16:creationId xmlns:a16="http://schemas.microsoft.com/office/drawing/2014/main" id="{D8439CBF-8201-80CB-82EA-FA9E3F696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8308"/>
            <a:ext cx="12192000" cy="5664013"/>
          </a:xfrm>
          <a:prstGeom prst="rect">
            <a:avLst/>
          </a:prstGeom>
        </p:spPr>
      </p:pic>
      <p:sp>
        <p:nvSpPr>
          <p:cNvPr id="13" name="Title 1">
            <a:extLst>
              <a:ext uri="{FF2B5EF4-FFF2-40B4-BE49-F238E27FC236}">
                <a16:creationId xmlns:a16="http://schemas.microsoft.com/office/drawing/2014/main" id="{55AF0F7D-1B40-0073-4362-924E545BAE9A}"/>
              </a:ext>
            </a:extLst>
          </p:cNvPr>
          <p:cNvSpPr txBox="1">
            <a:spLocks/>
          </p:cNvSpPr>
          <p:nvPr/>
        </p:nvSpPr>
        <p:spPr>
          <a:xfrm>
            <a:off x="342900" y="175679"/>
            <a:ext cx="9195955" cy="1011437"/>
          </a:xfrm>
          <a:prstGeom prst="rect">
            <a:avLst/>
          </a:prstGeom>
        </p:spPr>
        <p:txBody>
          <a:bodyPr>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Setup &gt; receipts &gt; receipt classes</a:t>
            </a:r>
          </a:p>
        </p:txBody>
      </p:sp>
      <p:cxnSp>
        <p:nvCxnSpPr>
          <p:cNvPr id="14" name="Straight Arrow Connector 13">
            <a:extLst>
              <a:ext uri="{FF2B5EF4-FFF2-40B4-BE49-F238E27FC236}">
                <a16:creationId xmlns:a16="http://schemas.microsoft.com/office/drawing/2014/main" id="{51702E53-35B9-A326-477C-208080830CFC}"/>
              </a:ext>
            </a:extLst>
          </p:cNvPr>
          <p:cNvCxnSpPr>
            <a:cxnSpLocks/>
          </p:cNvCxnSpPr>
          <p:nvPr/>
        </p:nvCxnSpPr>
        <p:spPr>
          <a:xfrm>
            <a:off x="1433945" y="2680855"/>
            <a:ext cx="752744" cy="48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CB6867-A2DC-9EC4-161A-905677529B4C}"/>
              </a:ext>
            </a:extLst>
          </p:cNvPr>
          <p:cNvCxnSpPr>
            <a:cxnSpLocks/>
          </p:cNvCxnSpPr>
          <p:nvPr/>
        </p:nvCxnSpPr>
        <p:spPr>
          <a:xfrm flipH="1">
            <a:off x="3960072" y="4465593"/>
            <a:ext cx="6223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457197-BC63-F639-D618-282B1C6BE8CC}"/>
              </a:ext>
            </a:extLst>
          </p:cNvPr>
          <p:cNvCxnSpPr>
            <a:cxnSpLocks/>
          </p:cNvCxnSpPr>
          <p:nvPr/>
        </p:nvCxnSpPr>
        <p:spPr>
          <a:xfrm flipH="1">
            <a:off x="3042208" y="3512041"/>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524243"/>
      </p:ext>
    </p:extLst>
  </p:cSld>
  <p:clrMapOvr>
    <a:masterClrMapping/>
  </p:clrMapOvr>
  <p:transition spd="slow">
    <p:wip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 screen&#10;&#10;AI-generated content may be incorrect.">
            <a:extLst>
              <a:ext uri="{FF2B5EF4-FFF2-40B4-BE49-F238E27FC236}">
                <a16:creationId xmlns:a16="http://schemas.microsoft.com/office/drawing/2014/main" id="{9DBA9E4A-1DBC-53D4-1CCC-5151EA26F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4009"/>
            <a:ext cx="12192000" cy="5912427"/>
          </a:xfrm>
          <a:prstGeom prst="rect">
            <a:avLst/>
          </a:prstGeom>
        </p:spPr>
      </p:pic>
      <p:sp>
        <p:nvSpPr>
          <p:cNvPr id="4" name="Rectangle 3">
            <a:extLst>
              <a:ext uri="{FF2B5EF4-FFF2-40B4-BE49-F238E27FC236}">
                <a16:creationId xmlns:a16="http://schemas.microsoft.com/office/drawing/2014/main" id="{F2B54266-490B-2844-5901-14FAE6FF692E}"/>
              </a:ext>
            </a:extLst>
          </p:cNvPr>
          <p:cNvSpPr/>
          <p:nvPr/>
        </p:nvSpPr>
        <p:spPr>
          <a:xfrm>
            <a:off x="270505" y="2615786"/>
            <a:ext cx="2129795" cy="53266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A15C149-39F5-DC98-BFF4-51460772EECE}"/>
              </a:ext>
            </a:extLst>
          </p:cNvPr>
          <p:cNvCxnSpPr>
            <a:cxnSpLocks/>
          </p:cNvCxnSpPr>
          <p:nvPr/>
        </p:nvCxnSpPr>
        <p:spPr>
          <a:xfrm flipH="1">
            <a:off x="2782435" y="1755977"/>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E6205F1-8E40-3368-AE26-2A28D5A2F7E0}"/>
              </a:ext>
            </a:extLst>
          </p:cNvPr>
          <p:cNvCxnSpPr>
            <a:cxnSpLocks/>
          </p:cNvCxnSpPr>
          <p:nvPr/>
        </p:nvCxnSpPr>
        <p:spPr>
          <a:xfrm flipH="1">
            <a:off x="2551507" y="2296305"/>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DD21C9-B9A7-BB37-A035-2AC7256DE2D0}"/>
              </a:ext>
            </a:extLst>
          </p:cNvPr>
          <p:cNvCxnSpPr>
            <a:cxnSpLocks/>
          </p:cNvCxnSpPr>
          <p:nvPr/>
        </p:nvCxnSpPr>
        <p:spPr>
          <a:xfrm flipH="1">
            <a:off x="2117417" y="2098878"/>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4556B1-4F1C-77A3-B938-E13E95023CCA}"/>
              </a:ext>
            </a:extLst>
          </p:cNvPr>
          <p:cNvCxnSpPr>
            <a:cxnSpLocks/>
          </p:cNvCxnSpPr>
          <p:nvPr/>
        </p:nvCxnSpPr>
        <p:spPr>
          <a:xfrm>
            <a:off x="633845" y="1949941"/>
            <a:ext cx="5553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A8D4C5B-A3B9-B0AA-49B9-E5764FD168CF}"/>
              </a:ext>
            </a:extLst>
          </p:cNvPr>
          <p:cNvSpPr txBox="1">
            <a:spLocks/>
          </p:cNvSpPr>
          <p:nvPr/>
        </p:nvSpPr>
        <p:spPr>
          <a:xfrm>
            <a:off x="270506" y="145473"/>
            <a:ext cx="9070922" cy="1041643"/>
          </a:xfrm>
          <a:prstGeom prst="rect">
            <a:avLst/>
          </a:prstGeom>
        </p:spPr>
        <p:txBody>
          <a:bodyPr>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cap="none" dirty="0"/>
              <a:t>We name receipt class and receipt method</a:t>
            </a:r>
          </a:p>
        </p:txBody>
      </p:sp>
      <p:cxnSp>
        <p:nvCxnSpPr>
          <p:cNvPr id="14" name="Straight Arrow Connector 13">
            <a:extLst>
              <a:ext uri="{FF2B5EF4-FFF2-40B4-BE49-F238E27FC236}">
                <a16:creationId xmlns:a16="http://schemas.microsoft.com/office/drawing/2014/main" id="{297073AF-4D70-9098-A6CD-89ECF9DFC774}"/>
              </a:ext>
            </a:extLst>
          </p:cNvPr>
          <p:cNvCxnSpPr>
            <a:cxnSpLocks/>
          </p:cNvCxnSpPr>
          <p:nvPr/>
        </p:nvCxnSpPr>
        <p:spPr>
          <a:xfrm flipH="1">
            <a:off x="5073034" y="5015260"/>
            <a:ext cx="5114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494683"/>
      </p:ext>
    </p:extLst>
  </p:cSld>
  <p:clrMapOvr>
    <a:masterClrMapping/>
  </p:clrMapOvr>
  <p:transition spd="slow">
    <p:wip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61AC60E-6731-D9FD-F72E-0F55CB017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091"/>
            <a:ext cx="12192000" cy="5503234"/>
          </a:xfrm>
          <a:prstGeom prst="rect">
            <a:avLst/>
          </a:prstGeom>
        </p:spPr>
      </p:pic>
      <p:sp>
        <p:nvSpPr>
          <p:cNvPr id="4" name="Rectangle 3">
            <a:extLst>
              <a:ext uri="{FF2B5EF4-FFF2-40B4-BE49-F238E27FC236}">
                <a16:creationId xmlns:a16="http://schemas.microsoft.com/office/drawing/2014/main" id="{381BD5CA-E176-A0DF-B56E-97DFEA441EA9}"/>
              </a:ext>
            </a:extLst>
          </p:cNvPr>
          <p:cNvSpPr/>
          <p:nvPr/>
        </p:nvSpPr>
        <p:spPr>
          <a:xfrm>
            <a:off x="935523" y="2896339"/>
            <a:ext cx="4457359" cy="2070515"/>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Title 1">
            <a:extLst>
              <a:ext uri="{FF2B5EF4-FFF2-40B4-BE49-F238E27FC236}">
                <a16:creationId xmlns:a16="http://schemas.microsoft.com/office/drawing/2014/main" id="{171783F1-F172-700F-A85D-BA257E9B99CD}"/>
              </a:ext>
            </a:extLst>
          </p:cNvPr>
          <p:cNvSpPr txBox="1">
            <a:spLocks/>
          </p:cNvSpPr>
          <p:nvPr/>
        </p:nvSpPr>
        <p:spPr>
          <a:xfrm>
            <a:off x="270506" y="145473"/>
            <a:ext cx="9070922" cy="1041643"/>
          </a:xfrm>
          <a:prstGeom prst="rect">
            <a:avLst/>
          </a:prstGeom>
        </p:spPr>
        <p:txBody>
          <a:bodyPr>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cap="none" dirty="0"/>
              <a:t>We Link our Bank and add all accounts then we save</a:t>
            </a:r>
          </a:p>
        </p:txBody>
      </p:sp>
    </p:spTree>
    <p:extLst>
      <p:ext uri="{BB962C8B-B14F-4D97-AF65-F5344CB8AC3E}">
        <p14:creationId xmlns:p14="http://schemas.microsoft.com/office/powerpoint/2010/main" val="4004793719"/>
      </p:ext>
    </p:extLst>
  </p:cSld>
  <p:clrMapOvr>
    <a:masterClrMapping/>
  </p:clrMapOvr>
  <p:transition spd="slow">
    <p:wip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9DE1A273-3275-937A-920C-05C6A89FB031}"/>
              </a:ext>
            </a:extLst>
          </p:cNvPr>
          <p:cNvPicPr>
            <a:picLocks noChangeAspect="1"/>
          </p:cNvPicPr>
          <p:nvPr/>
        </p:nvPicPr>
        <p:blipFill>
          <a:blip r:embed="rId2"/>
          <a:stretch>
            <a:fillRect/>
          </a:stretch>
        </p:blipFill>
        <p:spPr>
          <a:xfrm>
            <a:off x="3" y="905790"/>
            <a:ext cx="12191998" cy="5954559"/>
          </a:xfrm>
          <a:prstGeom prst="rect">
            <a:avLst/>
          </a:prstGeom>
        </p:spPr>
      </p:pic>
      <p:cxnSp>
        <p:nvCxnSpPr>
          <p:cNvPr id="7" name="Straight Arrow Connector 6">
            <a:extLst>
              <a:ext uri="{FF2B5EF4-FFF2-40B4-BE49-F238E27FC236}">
                <a16:creationId xmlns:a16="http://schemas.microsoft.com/office/drawing/2014/main" id="{FE3E3D23-74E2-B11D-E849-A4D3123FB599}"/>
              </a:ext>
            </a:extLst>
          </p:cNvPr>
          <p:cNvCxnSpPr/>
          <p:nvPr/>
        </p:nvCxnSpPr>
        <p:spPr>
          <a:xfrm flipV="1">
            <a:off x="99004" y="3786624"/>
            <a:ext cx="559038" cy="18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5CDA38B-78B6-5DF1-65C3-5C63C8DA3D63}"/>
              </a:ext>
            </a:extLst>
          </p:cNvPr>
          <p:cNvSpPr txBox="1"/>
          <p:nvPr/>
        </p:nvSpPr>
        <p:spPr>
          <a:xfrm>
            <a:off x="569008" y="177557"/>
            <a:ext cx="111991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tx1">
                    <a:lumMod val="95000"/>
                  </a:schemeClr>
                </a:solidFill>
              </a:rPr>
              <a:t>Receipt  :    From menu Receipts choose function Receipts</a:t>
            </a:r>
          </a:p>
        </p:txBody>
      </p:sp>
      <p:cxnSp>
        <p:nvCxnSpPr>
          <p:cNvPr id="6" name="Straight Arrow Connector 5">
            <a:extLst>
              <a:ext uri="{FF2B5EF4-FFF2-40B4-BE49-F238E27FC236}">
                <a16:creationId xmlns:a16="http://schemas.microsoft.com/office/drawing/2014/main" id="{FE3E3D23-74E2-B11D-E849-A4D3123FB599}"/>
              </a:ext>
            </a:extLst>
          </p:cNvPr>
          <p:cNvCxnSpPr/>
          <p:nvPr/>
        </p:nvCxnSpPr>
        <p:spPr>
          <a:xfrm flipH="1">
            <a:off x="1202328" y="3331029"/>
            <a:ext cx="691786" cy="481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012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79059"/>
          </a:xfrm>
        </p:spPr>
        <p:txBody>
          <a:bodyPr/>
          <a:lstStyle/>
          <a:p>
            <a:r>
              <a:rPr lang="en-US" sz="4400" dirty="0"/>
              <a:t>Profile</a:t>
            </a:r>
            <a:endParaRPr lang="en-US" dirty="0"/>
          </a:p>
        </p:txBody>
      </p:sp>
      <p:pic>
        <p:nvPicPr>
          <p:cNvPr id="3" name="Picture 2" descr="Site: 119422 - Mozilla Firefox"/>
          <p:cNvPicPr/>
          <p:nvPr/>
        </p:nvPicPr>
        <p:blipFill>
          <a:blip r:embed="rId2" cstate="print">
            <a:extLst>
              <a:ext uri="{28A0092B-C50C-407E-A947-70E740481C1C}">
                <a14:useLocalDpi xmlns:a14="http://schemas.microsoft.com/office/drawing/2010/main" val="0"/>
              </a:ext>
            </a:extLst>
          </a:blip>
          <a:stretch>
            <a:fillRect/>
          </a:stretch>
        </p:blipFill>
        <p:spPr>
          <a:xfrm>
            <a:off x="593985" y="1244184"/>
            <a:ext cx="10884108" cy="5126636"/>
          </a:xfrm>
          <a:prstGeom prst="rect">
            <a:avLst/>
          </a:prstGeom>
        </p:spPr>
      </p:pic>
      <p:sp>
        <p:nvSpPr>
          <p:cNvPr id="4" name="Rectangle 3"/>
          <p:cNvSpPr/>
          <p:nvPr/>
        </p:nvSpPr>
        <p:spPr>
          <a:xfrm>
            <a:off x="4316541" y="5081664"/>
            <a:ext cx="660193" cy="209863"/>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a:off x="3882452" y="3852472"/>
            <a:ext cx="644578" cy="10193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236685"/>
      </p:ext>
    </p:extLst>
  </p:cSld>
  <p:clrMapOvr>
    <a:masterClrMapping/>
  </p:clrMapOvr>
  <p:transition spd="slow">
    <p:wip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03AA-1543-BCCF-2324-A67F954D651A}"/>
              </a:ext>
            </a:extLst>
          </p:cNvPr>
          <p:cNvSpPr>
            <a:spLocks noGrp="1"/>
          </p:cNvSpPr>
          <p:nvPr>
            <p:ph type="title"/>
          </p:nvPr>
        </p:nvSpPr>
        <p:spPr>
          <a:xfrm>
            <a:off x="660749" y="177236"/>
            <a:ext cx="9996741" cy="855836"/>
          </a:xfrm>
        </p:spPr>
        <p:txBody>
          <a:bodyPr>
            <a:normAutofit fontScale="90000"/>
          </a:bodyPr>
          <a:lstStyle/>
          <a:p>
            <a:r>
              <a:rPr lang="en-US" sz="3200" dirty="0">
                <a:solidFill>
                  <a:schemeClr val="tx1"/>
                </a:solidFill>
              </a:rPr>
              <a:t>Choose receipt method ,date , amount and customer name then click apply</a:t>
            </a:r>
          </a:p>
        </p:txBody>
      </p:sp>
      <p:pic>
        <p:nvPicPr>
          <p:cNvPr id="3" name="Picture 2" descr="A screenshot of a computer&#10;&#10;AI-generated content may be incorrect.">
            <a:extLst>
              <a:ext uri="{FF2B5EF4-FFF2-40B4-BE49-F238E27FC236}">
                <a16:creationId xmlns:a16="http://schemas.microsoft.com/office/drawing/2014/main" id="{89341DDF-5BEE-0046-9440-34CAFBD40AFE}"/>
              </a:ext>
            </a:extLst>
          </p:cNvPr>
          <p:cNvPicPr>
            <a:picLocks noChangeAspect="1"/>
          </p:cNvPicPr>
          <p:nvPr/>
        </p:nvPicPr>
        <p:blipFill>
          <a:blip r:embed="rId2"/>
          <a:stretch>
            <a:fillRect/>
          </a:stretch>
        </p:blipFill>
        <p:spPr>
          <a:xfrm>
            <a:off x="65761" y="1037117"/>
            <a:ext cx="12050037" cy="5608397"/>
          </a:xfrm>
          <a:prstGeom prst="rect">
            <a:avLst/>
          </a:prstGeom>
        </p:spPr>
      </p:pic>
      <p:cxnSp>
        <p:nvCxnSpPr>
          <p:cNvPr id="4" name="Straight Arrow Connector 3">
            <a:extLst>
              <a:ext uri="{FF2B5EF4-FFF2-40B4-BE49-F238E27FC236}">
                <a16:creationId xmlns:a16="http://schemas.microsoft.com/office/drawing/2014/main" id="{19521ABF-F599-B62D-3BE0-78DD37EA3694}"/>
              </a:ext>
            </a:extLst>
          </p:cNvPr>
          <p:cNvCxnSpPr/>
          <p:nvPr/>
        </p:nvCxnSpPr>
        <p:spPr>
          <a:xfrm>
            <a:off x="673112" y="1758735"/>
            <a:ext cx="434278" cy="2242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DCB9B22-580A-8768-3B26-829FA401D420}"/>
              </a:ext>
            </a:extLst>
          </p:cNvPr>
          <p:cNvCxnSpPr/>
          <p:nvPr/>
        </p:nvCxnSpPr>
        <p:spPr>
          <a:xfrm>
            <a:off x="583229" y="3480100"/>
            <a:ext cx="630041" cy="1960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86873DE-2181-5D8B-7740-5211B708B855}"/>
              </a:ext>
            </a:extLst>
          </p:cNvPr>
          <p:cNvCxnSpPr/>
          <p:nvPr/>
        </p:nvCxnSpPr>
        <p:spPr>
          <a:xfrm flipV="1">
            <a:off x="308019" y="2381901"/>
            <a:ext cx="465593" cy="402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AC0A974-7AB8-8C47-6DDE-FA7D86D21D65}"/>
              </a:ext>
            </a:extLst>
          </p:cNvPr>
          <p:cNvCxnSpPr/>
          <p:nvPr/>
        </p:nvCxnSpPr>
        <p:spPr>
          <a:xfrm flipH="1">
            <a:off x="7507981" y="4973139"/>
            <a:ext cx="473610" cy="2759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66C5E00-926D-489A-28E2-D8F4E2070E91}"/>
              </a:ext>
            </a:extLst>
          </p:cNvPr>
          <p:cNvCxnSpPr/>
          <p:nvPr/>
        </p:nvCxnSpPr>
        <p:spPr>
          <a:xfrm>
            <a:off x="3673618" y="1660352"/>
            <a:ext cx="321771" cy="2723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35044" y="2565700"/>
            <a:ext cx="1903750" cy="23348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272564192"/>
      </p:ext>
    </p:extLst>
  </p:cSld>
  <p:clrMapOvr>
    <a:masterClrMapping/>
  </p:clrMapOvr>
  <p:transition spd="slow">
    <p:wip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6850-3035-2233-973B-75D67FC148E4}"/>
              </a:ext>
            </a:extLst>
          </p:cNvPr>
          <p:cNvSpPr>
            <a:spLocks noGrp="1"/>
          </p:cNvSpPr>
          <p:nvPr>
            <p:ph type="title"/>
          </p:nvPr>
        </p:nvSpPr>
        <p:spPr>
          <a:xfrm>
            <a:off x="222338" y="198112"/>
            <a:ext cx="9669808" cy="741015"/>
          </a:xfrm>
        </p:spPr>
        <p:txBody>
          <a:bodyPr>
            <a:normAutofit fontScale="90000"/>
          </a:bodyPr>
          <a:lstStyle/>
          <a:p>
            <a:r>
              <a:rPr lang="en-US" sz="3200" dirty="0">
                <a:solidFill>
                  <a:schemeClr val="tx1"/>
                </a:solidFill>
              </a:rPr>
              <a:t>Choose the invoices then </a:t>
            </a:r>
            <a:r>
              <a:rPr lang="en-US" sz="3200" dirty="0" err="1">
                <a:solidFill>
                  <a:schemeClr val="tx1"/>
                </a:solidFill>
              </a:rPr>
              <a:t>ctrl+s</a:t>
            </a:r>
            <a:r>
              <a:rPr lang="en-US" sz="3200" dirty="0">
                <a:solidFill>
                  <a:schemeClr val="tx1"/>
                </a:solidFill>
              </a:rPr>
              <a:t>  to save them then click apply in detail</a:t>
            </a:r>
          </a:p>
        </p:txBody>
      </p:sp>
      <p:pic>
        <p:nvPicPr>
          <p:cNvPr id="3" name="Picture 2" descr="A screenshot of a computer&#10;&#10;AI-generated content may be incorrect.">
            <a:extLst>
              <a:ext uri="{FF2B5EF4-FFF2-40B4-BE49-F238E27FC236}">
                <a16:creationId xmlns:a16="http://schemas.microsoft.com/office/drawing/2014/main" id="{863D88D1-797F-F4B4-4CD5-FB7BC988FF33}"/>
              </a:ext>
            </a:extLst>
          </p:cNvPr>
          <p:cNvPicPr>
            <a:picLocks noChangeAspect="1"/>
          </p:cNvPicPr>
          <p:nvPr/>
        </p:nvPicPr>
        <p:blipFill>
          <a:blip r:embed="rId2"/>
          <a:stretch>
            <a:fillRect/>
          </a:stretch>
        </p:blipFill>
        <p:spPr>
          <a:xfrm>
            <a:off x="3134" y="1245884"/>
            <a:ext cx="12185733" cy="5587519"/>
          </a:xfrm>
          <a:prstGeom prst="rect">
            <a:avLst/>
          </a:prstGeom>
        </p:spPr>
      </p:pic>
      <p:cxnSp>
        <p:nvCxnSpPr>
          <p:cNvPr id="4" name="Straight Arrow Connector 3">
            <a:extLst>
              <a:ext uri="{FF2B5EF4-FFF2-40B4-BE49-F238E27FC236}">
                <a16:creationId xmlns:a16="http://schemas.microsoft.com/office/drawing/2014/main" id="{E3D86D17-EADF-779B-458E-F7A2BCC0CBAD}"/>
              </a:ext>
            </a:extLst>
          </p:cNvPr>
          <p:cNvCxnSpPr/>
          <p:nvPr/>
        </p:nvCxnSpPr>
        <p:spPr>
          <a:xfrm flipV="1">
            <a:off x="7180403" y="5735243"/>
            <a:ext cx="382762" cy="7503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0210BAA-F272-9976-503B-6DD1B6C10128}"/>
              </a:ext>
            </a:extLst>
          </p:cNvPr>
          <p:cNvCxnSpPr/>
          <p:nvPr/>
        </p:nvCxnSpPr>
        <p:spPr>
          <a:xfrm flipV="1">
            <a:off x="724484" y="3973871"/>
            <a:ext cx="539409" cy="3962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680475"/>
      </p:ext>
    </p:extLst>
  </p:cSld>
  <p:clrMapOvr>
    <a:masterClrMapping/>
  </p:clrMapOvr>
  <p:transition spd="slow">
    <p:wip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9282-9FA6-1CC2-28F6-CD9EE8639946}"/>
              </a:ext>
            </a:extLst>
          </p:cNvPr>
          <p:cNvSpPr>
            <a:spLocks noGrp="1"/>
          </p:cNvSpPr>
          <p:nvPr>
            <p:ph type="title"/>
          </p:nvPr>
        </p:nvSpPr>
        <p:spPr>
          <a:xfrm>
            <a:off x="838200" y="365125"/>
            <a:ext cx="10515600" cy="667947"/>
          </a:xfrm>
        </p:spPr>
        <p:txBody>
          <a:bodyPr>
            <a:normAutofit/>
          </a:bodyPr>
          <a:lstStyle/>
          <a:p>
            <a:r>
              <a:rPr lang="en-US" sz="3200" dirty="0">
                <a:solidFill>
                  <a:schemeClr val="tx1"/>
                </a:solidFill>
              </a:rPr>
              <a:t> tools &gt;create accounting</a:t>
            </a:r>
          </a:p>
        </p:txBody>
      </p:sp>
      <p:pic>
        <p:nvPicPr>
          <p:cNvPr id="3" name="Picture 2" descr="A screenshot of a computer&#10;&#10;AI-generated content may be incorrect.">
            <a:extLst>
              <a:ext uri="{FF2B5EF4-FFF2-40B4-BE49-F238E27FC236}">
                <a16:creationId xmlns:a16="http://schemas.microsoft.com/office/drawing/2014/main" id="{1B76FC22-ECF4-CFDB-FF68-9F19CB581685}"/>
              </a:ext>
            </a:extLst>
          </p:cNvPr>
          <p:cNvPicPr>
            <a:picLocks noChangeAspect="1"/>
          </p:cNvPicPr>
          <p:nvPr/>
        </p:nvPicPr>
        <p:blipFill>
          <a:blip r:embed="rId2"/>
          <a:stretch>
            <a:fillRect/>
          </a:stretch>
        </p:blipFill>
        <p:spPr>
          <a:xfrm>
            <a:off x="3133" y="1037117"/>
            <a:ext cx="12039597" cy="5702342"/>
          </a:xfrm>
          <a:prstGeom prst="rect">
            <a:avLst/>
          </a:prstGeom>
        </p:spPr>
      </p:pic>
      <p:cxnSp>
        <p:nvCxnSpPr>
          <p:cNvPr id="5" name="Straight Arrow Connector 4">
            <a:extLst>
              <a:ext uri="{FF2B5EF4-FFF2-40B4-BE49-F238E27FC236}">
                <a16:creationId xmlns:a16="http://schemas.microsoft.com/office/drawing/2014/main" id="{5C22BB27-6245-D1E6-1E39-DA1205AD8ECB}"/>
              </a:ext>
            </a:extLst>
          </p:cNvPr>
          <p:cNvCxnSpPr/>
          <p:nvPr/>
        </p:nvCxnSpPr>
        <p:spPr>
          <a:xfrm>
            <a:off x="577600" y="818679"/>
            <a:ext cx="504032" cy="4200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7DFD3F6-FCC0-308E-706D-F256F0032F92}"/>
              </a:ext>
            </a:extLst>
          </p:cNvPr>
          <p:cNvCxnSpPr/>
          <p:nvPr/>
        </p:nvCxnSpPr>
        <p:spPr>
          <a:xfrm flipV="1">
            <a:off x="714046" y="1752857"/>
            <a:ext cx="367088" cy="3763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570377"/>
      </p:ext>
    </p:extLst>
  </p:cSld>
  <p:clrMapOvr>
    <a:masterClrMapping/>
  </p:clrMapOvr>
  <p:transition spd="slow">
    <p:wip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402E-40D4-E3D4-7E67-CD856B287B8F}"/>
              </a:ext>
            </a:extLst>
          </p:cNvPr>
          <p:cNvSpPr>
            <a:spLocks noGrp="1"/>
          </p:cNvSpPr>
          <p:nvPr>
            <p:ph type="title"/>
          </p:nvPr>
        </p:nvSpPr>
        <p:spPr>
          <a:xfrm>
            <a:off x="838200" y="365125"/>
            <a:ext cx="10515600" cy="817563"/>
          </a:xfrm>
        </p:spPr>
        <p:txBody>
          <a:bodyPr>
            <a:normAutofit fontScale="90000"/>
          </a:bodyPr>
          <a:lstStyle/>
          <a:p>
            <a:r>
              <a:rPr lang="en-US" sz="3200" dirty="0">
                <a:solidFill>
                  <a:schemeClr val="tx1"/>
                </a:solidFill>
              </a:rPr>
              <a:t>create final accounting </a:t>
            </a:r>
            <a:br>
              <a:rPr lang="en-US" sz="3200" dirty="0">
                <a:solidFill>
                  <a:schemeClr val="tx1"/>
                </a:solidFill>
              </a:rPr>
            </a:br>
            <a:r>
              <a:rPr lang="en-US" sz="3200" dirty="0">
                <a:solidFill>
                  <a:schemeClr val="tx1"/>
                </a:solidFill>
              </a:rPr>
              <a:t>then tools &gt; view </a:t>
            </a:r>
            <a:r>
              <a:rPr lang="en-US" sz="3200" dirty="0" err="1">
                <a:solidFill>
                  <a:schemeClr val="tx1"/>
                </a:solidFill>
              </a:rPr>
              <a:t>accountig</a:t>
            </a:r>
            <a:endParaRPr lang="en-US" sz="3200" dirty="0">
              <a:solidFill>
                <a:schemeClr val="tx1"/>
              </a:solidFill>
            </a:endParaRPr>
          </a:p>
        </p:txBody>
      </p:sp>
      <p:pic>
        <p:nvPicPr>
          <p:cNvPr id="4" name="Picture 3" descr="A screenshot of a computer&#10;&#10;AI-generated content may be incorrect.">
            <a:extLst>
              <a:ext uri="{FF2B5EF4-FFF2-40B4-BE49-F238E27FC236}">
                <a16:creationId xmlns:a16="http://schemas.microsoft.com/office/drawing/2014/main" id="{02D63313-065F-34D6-5961-B2AFC4D90C9F}"/>
              </a:ext>
            </a:extLst>
          </p:cNvPr>
          <p:cNvPicPr>
            <a:picLocks noChangeAspect="1"/>
          </p:cNvPicPr>
          <p:nvPr/>
        </p:nvPicPr>
        <p:blipFill>
          <a:blip r:embed="rId2"/>
          <a:stretch>
            <a:fillRect/>
          </a:stretch>
        </p:blipFill>
        <p:spPr>
          <a:xfrm>
            <a:off x="128393" y="1402460"/>
            <a:ext cx="12060474" cy="5316123"/>
          </a:xfrm>
          <a:prstGeom prst="rect">
            <a:avLst/>
          </a:prstGeom>
        </p:spPr>
      </p:pic>
      <p:cxnSp>
        <p:nvCxnSpPr>
          <p:cNvPr id="5" name="Straight Arrow Connector 4">
            <a:extLst>
              <a:ext uri="{FF2B5EF4-FFF2-40B4-BE49-F238E27FC236}">
                <a16:creationId xmlns:a16="http://schemas.microsoft.com/office/drawing/2014/main" id="{2CF62EE6-B749-2B95-4A3D-00357E5F1EE6}"/>
              </a:ext>
            </a:extLst>
          </p:cNvPr>
          <p:cNvCxnSpPr/>
          <p:nvPr/>
        </p:nvCxnSpPr>
        <p:spPr>
          <a:xfrm>
            <a:off x="2242993" y="3368604"/>
            <a:ext cx="588038" cy="1120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78537"/>
      </p:ext>
    </p:extLst>
  </p:cSld>
  <p:clrMapOvr>
    <a:masterClrMapping/>
  </p:clrMapOvr>
  <p:transition spd="slow">
    <p:wip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C66F-C430-FEDE-EDB1-D9785DCEA7E4}"/>
              </a:ext>
            </a:extLst>
          </p:cNvPr>
          <p:cNvSpPr>
            <a:spLocks noGrp="1"/>
          </p:cNvSpPr>
          <p:nvPr>
            <p:ph type="title"/>
          </p:nvPr>
        </p:nvSpPr>
        <p:spPr>
          <a:xfrm>
            <a:off x="2017734" y="239865"/>
            <a:ext cx="9336066" cy="778471"/>
          </a:xfrm>
        </p:spPr>
        <p:txBody>
          <a:bodyPr>
            <a:normAutofit/>
          </a:bodyPr>
          <a:lstStyle/>
          <a:p>
            <a:r>
              <a:rPr lang="en-US" sz="3200" dirty="0">
                <a:solidFill>
                  <a:schemeClr val="tx1"/>
                </a:solidFill>
              </a:rPr>
              <a:t>From tools choose view accounting</a:t>
            </a:r>
          </a:p>
        </p:txBody>
      </p:sp>
      <p:pic>
        <p:nvPicPr>
          <p:cNvPr id="4" name="Picture 3"/>
          <p:cNvPicPr/>
          <p:nvPr/>
        </p:nvPicPr>
        <p:blipFill>
          <a:blip r:embed="rId2"/>
          <a:stretch>
            <a:fillRect/>
          </a:stretch>
        </p:blipFill>
        <p:spPr>
          <a:xfrm>
            <a:off x="279917" y="1259634"/>
            <a:ext cx="11756573" cy="5458408"/>
          </a:xfrm>
          <a:prstGeom prst="rect">
            <a:avLst/>
          </a:prstGeom>
        </p:spPr>
      </p:pic>
    </p:spTree>
    <p:extLst>
      <p:ext uri="{BB962C8B-B14F-4D97-AF65-F5344CB8AC3E}">
        <p14:creationId xmlns:p14="http://schemas.microsoft.com/office/powerpoint/2010/main" val="1422733523"/>
      </p:ext>
    </p:extLst>
  </p:cSld>
  <p:clrMapOvr>
    <a:masterClrMapping/>
  </p:clrMapOvr>
  <p:transition spd="slow">
    <p:wip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To change the State of receipts from  </a:t>
            </a:r>
            <a:br>
              <a:rPr lang="en-US" sz="2800" dirty="0"/>
            </a:br>
            <a:r>
              <a:rPr lang="en-US" sz="2800" dirty="0"/>
              <a:t>                  </a:t>
            </a:r>
            <a:r>
              <a:rPr lang="en-US" sz="2800" u="sng" dirty="0"/>
              <a:t>CONFIRMED</a:t>
            </a:r>
            <a:r>
              <a:rPr lang="en-US" sz="2800" dirty="0"/>
              <a:t> to </a:t>
            </a:r>
            <a:r>
              <a:rPr lang="en-US" sz="2800" u="sng" dirty="0"/>
              <a:t>REMITTED</a:t>
            </a:r>
            <a:br>
              <a:rPr lang="en-US" sz="2800" dirty="0"/>
            </a:br>
            <a:r>
              <a:rPr lang="en-US" sz="2800" dirty="0"/>
              <a:t>Click      Receipts &gt;&gt; Remittances</a:t>
            </a:r>
          </a:p>
        </p:txBody>
      </p:sp>
      <p:pic>
        <p:nvPicPr>
          <p:cNvPr id="3" name="Picture 2"/>
          <p:cNvPicPr/>
          <p:nvPr/>
        </p:nvPicPr>
        <p:blipFill>
          <a:blip r:embed="rId2"/>
          <a:stretch>
            <a:fillRect/>
          </a:stretch>
        </p:blipFill>
        <p:spPr>
          <a:xfrm>
            <a:off x="289249" y="2093976"/>
            <a:ext cx="11569959" cy="4624065"/>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1558213" y="3900196"/>
            <a:ext cx="1035697" cy="186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F62EE6-B749-2B95-4A3D-00357E5F1EE6}"/>
              </a:ext>
            </a:extLst>
          </p:cNvPr>
          <p:cNvCxnSpPr/>
          <p:nvPr/>
        </p:nvCxnSpPr>
        <p:spPr>
          <a:xfrm flipH="1" flipV="1">
            <a:off x="1925217" y="4409118"/>
            <a:ext cx="1035697" cy="186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725100"/>
      </p:ext>
    </p:extLst>
  </p:cSld>
  <p:clrMapOvr>
    <a:masterClrMapping/>
  </p:clrMapOvr>
  <p:transition spd="slow">
    <p:wip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Enter the batch and GL dates, select the </a:t>
            </a:r>
            <a:r>
              <a:rPr lang="en-US" sz="2400" b="1" dirty="0"/>
              <a:t>receipt method</a:t>
            </a:r>
            <a:r>
              <a:rPr lang="en-US" sz="2400" dirty="0"/>
              <a:t> and </a:t>
            </a:r>
            <a:r>
              <a:rPr lang="en-US" sz="2400" b="1" dirty="0"/>
              <a:t>receipt class</a:t>
            </a:r>
            <a:r>
              <a:rPr lang="en-US" sz="2400" dirty="0"/>
              <a:t>, and then enter the </a:t>
            </a:r>
            <a:r>
              <a:rPr lang="en-US" sz="2400" b="1" dirty="0"/>
              <a:t>bank details</a:t>
            </a:r>
            <a:r>
              <a:rPr lang="en-US" sz="2400" dirty="0"/>
              <a:t>, including the </a:t>
            </a:r>
            <a:r>
              <a:rPr lang="en-US" sz="2400" b="1" dirty="0"/>
              <a:t>branch</a:t>
            </a:r>
            <a:r>
              <a:rPr lang="en-US" sz="2400" dirty="0"/>
              <a:t> and </a:t>
            </a:r>
            <a:r>
              <a:rPr lang="en-US" sz="2400" b="1" dirty="0"/>
              <a:t>account number</a:t>
            </a:r>
            <a:r>
              <a:rPr lang="en-US" sz="2400" dirty="0"/>
              <a:t> where the funds were received.</a:t>
            </a:r>
            <a:br>
              <a:rPr lang="en-US" sz="2400" dirty="0"/>
            </a:br>
            <a:r>
              <a:rPr lang="en-US" sz="2400" dirty="0"/>
              <a:t>                                           </a:t>
            </a:r>
            <a:r>
              <a:rPr lang="en-US" sz="2400" b="1" dirty="0"/>
              <a:t>click</a:t>
            </a:r>
            <a:r>
              <a:rPr lang="en-US" sz="2400" dirty="0"/>
              <a:t> </a:t>
            </a:r>
            <a:r>
              <a:rPr lang="en-US" sz="2400" b="1" u="sng" dirty="0"/>
              <a:t>Manual Create</a:t>
            </a:r>
            <a:endParaRPr lang="en-US" sz="2400" dirty="0"/>
          </a:p>
        </p:txBody>
      </p:sp>
      <p:pic>
        <p:nvPicPr>
          <p:cNvPr id="3" name="Picture 2"/>
          <p:cNvPicPr/>
          <p:nvPr/>
        </p:nvPicPr>
        <p:blipFill>
          <a:blip r:embed="rId2"/>
          <a:stretch>
            <a:fillRect/>
          </a:stretch>
        </p:blipFill>
        <p:spPr>
          <a:xfrm>
            <a:off x="317241" y="1968759"/>
            <a:ext cx="11513975" cy="4693298"/>
          </a:xfrm>
          <a:prstGeom prst="rect">
            <a:avLst/>
          </a:prstGeom>
        </p:spPr>
      </p:pic>
      <p:sp>
        <p:nvSpPr>
          <p:cNvPr id="4" name="Rectangle 3"/>
          <p:cNvSpPr/>
          <p:nvPr/>
        </p:nvSpPr>
        <p:spPr>
          <a:xfrm>
            <a:off x="961819" y="2817845"/>
            <a:ext cx="1492132" cy="38255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p:cNvSpPr/>
          <p:nvPr/>
        </p:nvSpPr>
        <p:spPr>
          <a:xfrm>
            <a:off x="1069848" y="3666931"/>
            <a:ext cx="2494446" cy="38255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p:cNvSpPr/>
          <p:nvPr/>
        </p:nvSpPr>
        <p:spPr>
          <a:xfrm>
            <a:off x="3418879" y="2859831"/>
            <a:ext cx="2506059" cy="71827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p:cNvSpPr/>
          <p:nvPr/>
        </p:nvSpPr>
        <p:spPr>
          <a:xfrm>
            <a:off x="4581331" y="4693298"/>
            <a:ext cx="1436914" cy="167951"/>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CF62EE6-B749-2B95-4A3D-00357E5F1EE6}"/>
              </a:ext>
            </a:extLst>
          </p:cNvPr>
          <p:cNvCxnSpPr/>
          <p:nvPr/>
        </p:nvCxnSpPr>
        <p:spPr>
          <a:xfrm flipV="1">
            <a:off x="3953007" y="4778050"/>
            <a:ext cx="855370" cy="2841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130138"/>
      </p:ext>
    </p:extLst>
  </p:cSld>
  <p:clrMapOvr>
    <a:masterClrMapping/>
  </p:clrMapOvr>
  <p:transition spd="slow">
    <p:wip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Press </a:t>
            </a:r>
            <a:r>
              <a:rPr lang="en-US" sz="2800" b="1" dirty="0"/>
              <a:t>Ctrl + F11</a:t>
            </a:r>
            <a:r>
              <a:rPr lang="en-US" sz="2800" dirty="0"/>
              <a:t> to search for the </a:t>
            </a:r>
            <a:r>
              <a:rPr lang="en-US" sz="2800" b="1" dirty="0"/>
              <a:t>receipts</a:t>
            </a:r>
            <a:r>
              <a:rPr lang="en-US" sz="2800" dirty="0"/>
              <a:t> you want to remit.</a:t>
            </a:r>
            <a:br>
              <a:rPr lang="en-US" sz="2800" dirty="0"/>
            </a:br>
            <a:r>
              <a:rPr lang="en-US" sz="2800" dirty="0"/>
              <a:t>Click on </a:t>
            </a:r>
            <a:r>
              <a:rPr lang="en-US" sz="2800" b="1" dirty="0"/>
              <a:t>Format</a:t>
            </a:r>
            <a:r>
              <a:rPr lang="en-US" sz="2800" dirty="0"/>
              <a:t> to finalize the remittance details</a:t>
            </a:r>
          </a:p>
        </p:txBody>
      </p:sp>
      <p:pic>
        <p:nvPicPr>
          <p:cNvPr id="3" name="Picture 2"/>
          <p:cNvPicPr/>
          <p:nvPr/>
        </p:nvPicPr>
        <p:blipFill>
          <a:blip r:embed="rId2"/>
          <a:stretch>
            <a:fillRect/>
          </a:stretch>
        </p:blipFill>
        <p:spPr>
          <a:xfrm>
            <a:off x="111966" y="1856792"/>
            <a:ext cx="11989837" cy="5001208"/>
          </a:xfrm>
          <a:prstGeom prst="rect">
            <a:avLst/>
          </a:prstGeom>
        </p:spPr>
      </p:pic>
      <p:sp>
        <p:nvSpPr>
          <p:cNvPr id="4" name="Rectangle 3"/>
          <p:cNvSpPr/>
          <p:nvPr/>
        </p:nvSpPr>
        <p:spPr>
          <a:xfrm>
            <a:off x="531844" y="3990109"/>
            <a:ext cx="5495731" cy="17204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p:cNvSpPr/>
          <p:nvPr/>
        </p:nvSpPr>
        <p:spPr>
          <a:xfrm>
            <a:off x="5029200" y="5122506"/>
            <a:ext cx="1147665" cy="214604"/>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5884570" y="5229809"/>
            <a:ext cx="824140" cy="2104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204194"/>
      </p:ext>
    </p:extLst>
  </p:cSld>
  <p:clrMapOvr>
    <a:masterClrMapping/>
  </p:clrMapOvr>
  <p:transition spd="slow">
    <p:wip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Click </a:t>
            </a:r>
            <a:r>
              <a:rPr lang="en-US" sz="4400" b="1" dirty="0"/>
              <a:t>Yes</a:t>
            </a:r>
            <a:endParaRPr lang="en-US" sz="4400" dirty="0"/>
          </a:p>
        </p:txBody>
      </p:sp>
      <p:pic>
        <p:nvPicPr>
          <p:cNvPr id="3" name="Picture 2"/>
          <p:cNvPicPr/>
          <p:nvPr/>
        </p:nvPicPr>
        <p:blipFill>
          <a:blip r:embed="rId2"/>
          <a:stretch>
            <a:fillRect/>
          </a:stretch>
        </p:blipFill>
        <p:spPr>
          <a:xfrm>
            <a:off x="139959" y="1651518"/>
            <a:ext cx="11943184" cy="5141168"/>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6920268" y="4530013"/>
            <a:ext cx="824140" cy="2104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952703"/>
      </p:ext>
    </p:extLst>
  </p:cSld>
  <p:clrMapOvr>
    <a:masterClrMapping/>
  </p:clrMapOvr>
  <p:transition spd="slow">
    <p:wip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Receipts &gt; Receipts</a:t>
            </a:r>
          </a:p>
        </p:txBody>
      </p:sp>
      <p:pic>
        <p:nvPicPr>
          <p:cNvPr id="3" name="Picture 2"/>
          <p:cNvPicPr/>
          <p:nvPr/>
        </p:nvPicPr>
        <p:blipFill>
          <a:blip r:embed="rId2"/>
          <a:stretch>
            <a:fillRect/>
          </a:stretch>
        </p:blipFill>
        <p:spPr>
          <a:xfrm>
            <a:off x="205273" y="1757362"/>
            <a:ext cx="11728579" cy="5007332"/>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2068350" y="4050530"/>
            <a:ext cx="936107" cy="176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1511624" y="3708408"/>
            <a:ext cx="936107" cy="176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33557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u="sng" dirty="0"/>
              <a:t>TEAM MEMBERS</a:t>
            </a:r>
          </a:p>
        </p:txBody>
      </p:sp>
      <p:sp>
        <p:nvSpPr>
          <p:cNvPr id="3" name="Content Placeholder 2"/>
          <p:cNvSpPr>
            <a:spLocks noGrp="1"/>
          </p:cNvSpPr>
          <p:nvPr>
            <p:ph sz="half" idx="1"/>
          </p:nvPr>
        </p:nvSpPr>
        <p:spPr/>
        <p:txBody>
          <a:bodyPr>
            <a:normAutofit/>
          </a:bodyPr>
          <a:lstStyle/>
          <a:p>
            <a:pPr marL="457200" indent="-457200">
              <a:buFont typeface="+mj-lt"/>
              <a:buAutoNum type="arabicPeriod"/>
            </a:pPr>
            <a:r>
              <a:rPr lang="en-US" sz="2300" b="1" dirty="0" err="1"/>
              <a:t>Evon</a:t>
            </a:r>
            <a:r>
              <a:rPr lang="en-US" sz="2300" b="1" dirty="0"/>
              <a:t> </a:t>
            </a:r>
            <a:r>
              <a:rPr lang="en-US" sz="2300" b="1" dirty="0" err="1"/>
              <a:t>Nady</a:t>
            </a:r>
            <a:r>
              <a:rPr lang="en-US" sz="2300" b="1" dirty="0"/>
              <a:t> </a:t>
            </a:r>
            <a:r>
              <a:rPr lang="en-US" sz="2300" b="1" dirty="0" err="1"/>
              <a:t>Thabet</a:t>
            </a:r>
            <a:r>
              <a:rPr lang="en-US" sz="2300" b="1" dirty="0"/>
              <a:t> </a:t>
            </a:r>
            <a:r>
              <a:rPr lang="en-US" sz="2300" b="1" dirty="0" err="1"/>
              <a:t>Morcos</a:t>
            </a:r>
            <a:r>
              <a:rPr lang="en-US" sz="2300" b="1" dirty="0"/>
              <a:t> </a:t>
            </a:r>
          </a:p>
          <a:p>
            <a:pPr marL="457200" indent="-457200">
              <a:buFont typeface="+mj-lt"/>
              <a:buAutoNum type="arabicPeriod"/>
            </a:pPr>
            <a:r>
              <a:rPr lang="en-US" sz="2300" b="1" dirty="0"/>
              <a:t>Mohamed Khaled Mohamed </a:t>
            </a:r>
          </a:p>
          <a:p>
            <a:pPr marL="457200" indent="-457200">
              <a:buFont typeface="+mj-lt"/>
              <a:buAutoNum type="arabicPeriod"/>
            </a:pPr>
            <a:r>
              <a:rPr lang="en-US" sz="2300" b="1" dirty="0"/>
              <a:t>Mahmoud Mohamed </a:t>
            </a:r>
            <a:r>
              <a:rPr lang="en-US" sz="2300" b="1" dirty="0" err="1"/>
              <a:t>Abdalhaliem</a:t>
            </a:r>
            <a:r>
              <a:rPr lang="en-US" sz="2300" b="1" dirty="0"/>
              <a:t> </a:t>
            </a:r>
          </a:p>
          <a:p>
            <a:pPr marL="457200" indent="-457200">
              <a:buFont typeface="+mj-lt"/>
              <a:buAutoNum type="arabicPeriod"/>
            </a:pPr>
            <a:r>
              <a:rPr lang="en-US" sz="2300" b="1" dirty="0" err="1"/>
              <a:t>Yossra</a:t>
            </a:r>
            <a:r>
              <a:rPr lang="en-US" sz="2300" b="1" dirty="0"/>
              <a:t> Ahmed </a:t>
            </a:r>
            <a:r>
              <a:rPr lang="en-US" sz="2300" b="1" dirty="0" err="1"/>
              <a:t>Hosny</a:t>
            </a:r>
            <a:r>
              <a:rPr lang="en-US" sz="2300" b="1" dirty="0"/>
              <a:t> </a:t>
            </a:r>
          </a:p>
          <a:p>
            <a:pPr marL="457200" indent="-457200">
              <a:buFont typeface="+mj-lt"/>
              <a:buAutoNum type="arabicPeriod"/>
            </a:pPr>
            <a:r>
              <a:rPr lang="en-US" sz="2300" b="1" dirty="0" err="1"/>
              <a:t>Ziad</a:t>
            </a:r>
            <a:r>
              <a:rPr lang="en-US" sz="2300" b="1" dirty="0"/>
              <a:t> Mohamed </a:t>
            </a:r>
            <a:r>
              <a:rPr lang="en-US" sz="2300" b="1" dirty="0" err="1"/>
              <a:t>Fathy</a:t>
            </a:r>
            <a:endParaRPr lang="en-US" sz="2300" b="1" dirty="0"/>
          </a:p>
          <a:p>
            <a:pPr marL="457200" indent="-457200">
              <a:buFont typeface="+mj-lt"/>
              <a:buAutoNum type="arabicPeriod"/>
            </a:pPr>
            <a:r>
              <a:rPr lang="en-US" sz="2300" b="1" dirty="0" err="1"/>
              <a:t>Asmaa</a:t>
            </a:r>
            <a:r>
              <a:rPr lang="en-US" sz="2300" b="1" dirty="0"/>
              <a:t> Mohammed </a:t>
            </a:r>
            <a:r>
              <a:rPr lang="en-US" sz="2300" b="1" dirty="0" err="1"/>
              <a:t>Hussien</a:t>
            </a:r>
            <a:endParaRPr lang="en-US" sz="2300" b="1" dirty="0"/>
          </a:p>
        </p:txBody>
      </p:sp>
      <p:sp>
        <p:nvSpPr>
          <p:cNvPr id="4" name="Content Placeholder 3"/>
          <p:cNvSpPr>
            <a:spLocks noGrp="1"/>
          </p:cNvSpPr>
          <p:nvPr>
            <p:ph sz="half" idx="2"/>
          </p:nvPr>
        </p:nvSpPr>
        <p:spPr/>
        <p:txBody>
          <a:bodyPr>
            <a:normAutofit/>
          </a:bodyPr>
          <a:lstStyle/>
          <a:p>
            <a:r>
              <a:rPr lang="en-US" sz="2400" b="1" dirty="0"/>
              <a:t>Group Code: NXT14_ONL2_ERP4_S2</a:t>
            </a:r>
          </a:p>
          <a:p>
            <a:endParaRPr lang="en-US" sz="2400" b="1" dirty="0"/>
          </a:p>
          <a:p>
            <a:r>
              <a:rPr lang="en-US" sz="2400" b="1" dirty="0"/>
              <a:t>Under Supervision: </a:t>
            </a:r>
            <a:br>
              <a:rPr lang="en-US" sz="2400" b="1" dirty="0"/>
            </a:br>
            <a:r>
              <a:rPr lang="en-US" sz="2400" b="1" dirty="0" err="1"/>
              <a:t>ENG.Ahmed</a:t>
            </a:r>
            <a:r>
              <a:rPr lang="en-US" sz="2400" b="1" dirty="0"/>
              <a:t> </a:t>
            </a:r>
            <a:r>
              <a:rPr lang="en-US" sz="2400" b="1" dirty="0" err="1"/>
              <a:t>Elzahed</a:t>
            </a:r>
            <a:endParaRPr lang="en-US" sz="2400" b="1" dirty="0"/>
          </a:p>
          <a:p>
            <a:r>
              <a:rPr lang="en-US" sz="2400" b="1" dirty="0"/>
              <a:t>Company Name: Next Academy</a:t>
            </a:r>
          </a:p>
        </p:txBody>
      </p:sp>
      <p:cxnSp>
        <p:nvCxnSpPr>
          <p:cNvPr id="6" name="Straight Connector 5"/>
          <p:cNvCxnSpPr/>
          <p:nvPr/>
        </p:nvCxnSpPr>
        <p:spPr>
          <a:xfrm>
            <a:off x="5824728" y="2093976"/>
            <a:ext cx="0" cy="3918897"/>
          </a:xfrm>
          <a:prstGeom prst="line">
            <a:avLst/>
          </a:prstGeom>
          <a:ln w="38100">
            <a:solidFill>
              <a:srgbClr val="00206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6556827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ite: 119422 - Mozilla Firefox"/>
          <p:cNvPicPr/>
          <p:nvPr/>
        </p:nvPicPr>
        <p:blipFill>
          <a:blip r:embed="rId2" cstate="print">
            <a:extLst>
              <a:ext uri="{28A0092B-C50C-407E-A947-70E740481C1C}">
                <a14:useLocalDpi xmlns:a14="http://schemas.microsoft.com/office/drawing/2010/main" val="0"/>
              </a:ext>
            </a:extLst>
          </a:blip>
          <a:stretch>
            <a:fillRect/>
          </a:stretch>
        </p:blipFill>
        <p:spPr>
          <a:xfrm>
            <a:off x="732569" y="1333867"/>
            <a:ext cx="10732958" cy="4923494"/>
          </a:xfrm>
          <a:prstGeom prst="rect">
            <a:avLst/>
          </a:prstGeom>
        </p:spPr>
      </p:pic>
      <p:sp>
        <p:nvSpPr>
          <p:cNvPr id="4" name="Rectangle 3"/>
          <p:cNvSpPr/>
          <p:nvPr/>
        </p:nvSpPr>
        <p:spPr>
          <a:xfrm>
            <a:off x="2758191" y="4713891"/>
            <a:ext cx="2398426" cy="17341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 name="Title 1"/>
          <p:cNvSpPr>
            <a:spLocks noGrp="1"/>
          </p:cNvSpPr>
          <p:nvPr>
            <p:ph type="title"/>
          </p:nvPr>
        </p:nvSpPr>
        <p:spPr>
          <a:xfrm>
            <a:off x="1069848" y="484632"/>
            <a:ext cx="10058400" cy="819511"/>
          </a:xfrm>
        </p:spPr>
        <p:txBody>
          <a:bodyPr>
            <a:normAutofit/>
          </a:bodyPr>
          <a:lstStyle/>
          <a:p>
            <a:r>
              <a:rPr lang="en-US" sz="4400" dirty="0"/>
              <a:t>Choose our payment term</a:t>
            </a:r>
          </a:p>
        </p:txBody>
      </p:sp>
      <p:cxnSp>
        <p:nvCxnSpPr>
          <p:cNvPr id="7" name="Straight Arrow Connector 6"/>
          <p:cNvCxnSpPr/>
          <p:nvPr/>
        </p:nvCxnSpPr>
        <p:spPr>
          <a:xfrm flipH="1">
            <a:off x="5289289" y="4068667"/>
            <a:ext cx="1321977" cy="552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97458"/>
      </p:ext>
    </p:extLst>
  </p:cSld>
  <p:clrMapOvr>
    <a:masterClrMapping/>
  </p:clrMapOvr>
  <p:transition spd="slow">
    <p:wip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Search for the </a:t>
            </a:r>
            <a:r>
              <a:rPr lang="en-US" sz="3600" b="1" dirty="0"/>
              <a:t>receipt</a:t>
            </a:r>
            <a:endParaRPr lang="en-US" sz="3600" dirty="0"/>
          </a:p>
        </p:txBody>
      </p:sp>
      <p:pic>
        <p:nvPicPr>
          <p:cNvPr id="3" name="Picture 2"/>
          <p:cNvPicPr/>
          <p:nvPr/>
        </p:nvPicPr>
        <p:blipFill>
          <a:blip r:embed="rId2"/>
          <a:stretch>
            <a:fillRect/>
          </a:stretch>
        </p:blipFill>
        <p:spPr>
          <a:xfrm>
            <a:off x="149289" y="1757362"/>
            <a:ext cx="11840547" cy="5007332"/>
          </a:xfrm>
          <a:prstGeom prst="rect">
            <a:avLst/>
          </a:prstGeom>
        </p:spPr>
      </p:pic>
      <p:sp>
        <p:nvSpPr>
          <p:cNvPr id="4" name="Rectangle 3"/>
          <p:cNvSpPr/>
          <p:nvPr/>
        </p:nvSpPr>
        <p:spPr>
          <a:xfrm>
            <a:off x="1166326" y="2696546"/>
            <a:ext cx="3415005" cy="13996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p:cNvSpPr/>
          <p:nvPr/>
        </p:nvSpPr>
        <p:spPr>
          <a:xfrm>
            <a:off x="6354147" y="5071709"/>
            <a:ext cx="989045" cy="209418"/>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7134872" y="5170203"/>
            <a:ext cx="936107" cy="176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116794"/>
      </p:ext>
    </p:extLst>
  </p:cSld>
  <p:clrMapOvr>
    <a:masterClrMapping/>
  </p:clrMapOvr>
  <p:transition spd="slow">
    <p:wip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You will find that the </a:t>
            </a:r>
            <a:r>
              <a:rPr lang="en-US" sz="3600" b="1" dirty="0"/>
              <a:t>State</a:t>
            </a:r>
            <a:r>
              <a:rPr lang="en-US" sz="3600" dirty="0"/>
              <a:t> has been updated to </a:t>
            </a:r>
            <a:r>
              <a:rPr lang="en-US" sz="3600" b="1" dirty="0"/>
              <a:t>REMITTED</a:t>
            </a:r>
            <a:endParaRPr lang="en-US" sz="3600" dirty="0"/>
          </a:p>
        </p:txBody>
      </p:sp>
      <p:pic>
        <p:nvPicPr>
          <p:cNvPr id="3" name="Picture 2"/>
          <p:cNvPicPr/>
          <p:nvPr/>
        </p:nvPicPr>
        <p:blipFill>
          <a:blip r:embed="rId2"/>
          <a:stretch>
            <a:fillRect/>
          </a:stretch>
        </p:blipFill>
        <p:spPr>
          <a:xfrm>
            <a:off x="155447" y="1805384"/>
            <a:ext cx="11887201" cy="4879910"/>
          </a:xfrm>
          <a:prstGeom prst="rect">
            <a:avLst/>
          </a:prstGeom>
        </p:spPr>
      </p:pic>
      <p:sp>
        <p:nvSpPr>
          <p:cNvPr id="4" name="Rectangle 3"/>
          <p:cNvSpPr/>
          <p:nvPr/>
        </p:nvSpPr>
        <p:spPr>
          <a:xfrm>
            <a:off x="1381213" y="3158924"/>
            <a:ext cx="1819469" cy="20173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2986991" y="3250981"/>
            <a:ext cx="936107" cy="176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358419"/>
      </p:ext>
    </p:extLst>
  </p:cSld>
  <p:clrMapOvr>
    <a:masterClrMapping/>
  </p:clrMapOvr>
  <p:transition spd="slow">
    <p:wip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TOOLs &gt; Create Accounting</a:t>
            </a:r>
          </a:p>
        </p:txBody>
      </p:sp>
      <p:pic>
        <p:nvPicPr>
          <p:cNvPr id="3" name="Picture 2"/>
          <p:cNvPicPr/>
          <p:nvPr/>
        </p:nvPicPr>
        <p:blipFill>
          <a:blip r:embed="rId2"/>
          <a:stretch>
            <a:fillRect/>
          </a:stretch>
        </p:blipFill>
        <p:spPr>
          <a:xfrm>
            <a:off x="164778" y="1609067"/>
            <a:ext cx="11868540" cy="4764024"/>
          </a:xfrm>
          <a:prstGeom prst="rect">
            <a:avLst/>
          </a:prstGeom>
        </p:spPr>
      </p:pic>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2205765" y="2174671"/>
            <a:ext cx="936107" cy="176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704947"/>
      </p:ext>
    </p:extLst>
  </p:cSld>
  <p:clrMapOvr>
    <a:masterClrMapping/>
  </p:clrMapOvr>
  <p:transition spd="slow">
    <p:wip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Create final accounting &gt;&gt; ok</a:t>
            </a:r>
          </a:p>
        </p:txBody>
      </p:sp>
      <p:pic>
        <p:nvPicPr>
          <p:cNvPr id="3" name="Picture 2"/>
          <p:cNvPicPr/>
          <p:nvPr/>
        </p:nvPicPr>
        <p:blipFill>
          <a:blip r:embed="rId2"/>
          <a:stretch>
            <a:fillRect/>
          </a:stretch>
        </p:blipFill>
        <p:spPr>
          <a:xfrm>
            <a:off x="130628" y="1620982"/>
            <a:ext cx="12061371" cy="5115719"/>
          </a:xfrm>
          <a:prstGeom prst="rect">
            <a:avLst/>
          </a:prstGeom>
        </p:spPr>
      </p:pic>
      <p:sp>
        <p:nvSpPr>
          <p:cNvPr id="4" name="Rectangle 3"/>
          <p:cNvSpPr/>
          <p:nvPr/>
        </p:nvSpPr>
        <p:spPr>
          <a:xfrm>
            <a:off x="2724539" y="3581820"/>
            <a:ext cx="2006081" cy="11196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a:off x="3939561" y="3856213"/>
            <a:ext cx="749494" cy="4538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060441" y="4396542"/>
            <a:ext cx="923730" cy="21532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301047178"/>
      </p:ext>
    </p:extLst>
  </p:cSld>
  <p:clrMapOvr>
    <a:masterClrMapping/>
  </p:clrMapOvr>
  <p:transition spd="slow">
    <p:wip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Tools &gt; view accounting</a:t>
            </a:r>
          </a:p>
        </p:txBody>
      </p:sp>
      <p:pic>
        <p:nvPicPr>
          <p:cNvPr id="3" name="Picture 2"/>
          <p:cNvPicPr/>
          <p:nvPr/>
        </p:nvPicPr>
        <p:blipFill>
          <a:blip r:embed="rId2"/>
          <a:stretch>
            <a:fillRect/>
          </a:stretch>
        </p:blipFill>
        <p:spPr>
          <a:xfrm>
            <a:off x="139959" y="1894114"/>
            <a:ext cx="11821886" cy="4889241"/>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1471193" y="2144859"/>
            <a:ext cx="749494" cy="2003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2220687" y="2553710"/>
            <a:ext cx="802431" cy="21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016375"/>
      </p:ext>
    </p:extLst>
  </p:cSld>
  <p:clrMapOvr>
    <a:masterClrMapping/>
  </p:clrMapOvr>
  <p:transition spd="slow">
    <p:wip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"Initially, when receipts are applied to an invoice, the journal entry is recorded as Confirmed Cash (Debit) and Receivables (Credit). Once transferred to remittance, the entry updates to Remitted Cash (Debit) and Confirmed Cash (Credit)."</a:t>
            </a:r>
          </a:p>
        </p:txBody>
      </p:sp>
      <p:pic>
        <p:nvPicPr>
          <p:cNvPr id="3" name="Picture 2"/>
          <p:cNvPicPr/>
          <p:nvPr/>
        </p:nvPicPr>
        <p:blipFill>
          <a:blip r:embed="rId2"/>
          <a:stretch>
            <a:fillRect/>
          </a:stretch>
        </p:blipFill>
        <p:spPr>
          <a:xfrm>
            <a:off x="289249" y="2093976"/>
            <a:ext cx="11178073" cy="4614734"/>
          </a:xfrm>
          <a:prstGeom prst="rect">
            <a:avLst/>
          </a:prstGeom>
        </p:spPr>
      </p:pic>
      <p:sp>
        <p:nvSpPr>
          <p:cNvPr id="6" name="Rectangle 5"/>
          <p:cNvSpPr/>
          <p:nvPr/>
        </p:nvSpPr>
        <p:spPr>
          <a:xfrm>
            <a:off x="6550089" y="4193970"/>
            <a:ext cx="3582956" cy="463995"/>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CF62EE6-B749-2B95-4A3D-00357E5F1EE6}"/>
              </a:ext>
            </a:extLst>
          </p:cNvPr>
          <p:cNvCxnSpPr/>
          <p:nvPr/>
        </p:nvCxnSpPr>
        <p:spPr>
          <a:xfrm flipH="1" flipV="1">
            <a:off x="10229461" y="4392011"/>
            <a:ext cx="802431" cy="21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CF62EE6-B749-2B95-4A3D-00357E5F1EE6}"/>
              </a:ext>
            </a:extLst>
          </p:cNvPr>
          <p:cNvCxnSpPr/>
          <p:nvPr/>
        </p:nvCxnSpPr>
        <p:spPr>
          <a:xfrm flipH="1" flipV="1">
            <a:off x="9731831" y="5108107"/>
            <a:ext cx="83973" cy="611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550089" y="4671820"/>
            <a:ext cx="3582956" cy="45040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881778309"/>
      </p:ext>
    </p:extLst>
  </p:cSld>
  <p:clrMapOvr>
    <a:masterClrMapping/>
  </p:clrMapOvr>
  <p:transition spd="slow">
    <p:wip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550D-64EC-A61A-EA4E-DC68099DD0C7}"/>
              </a:ext>
            </a:extLst>
          </p:cNvPr>
          <p:cNvSpPr>
            <a:spLocks noGrp="1"/>
          </p:cNvSpPr>
          <p:nvPr>
            <p:ph type="title"/>
          </p:nvPr>
        </p:nvSpPr>
        <p:spPr/>
        <p:txBody>
          <a:bodyPr>
            <a:normAutofit fontScale="90000"/>
          </a:bodyPr>
          <a:lstStyle/>
          <a:p>
            <a:pPr algn="ctr"/>
            <a:br>
              <a:rPr lang="en-GB" dirty="0"/>
            </a:br>
            <a:br>
              <a:rPr lang="en-GB" dirty="0"/>
            </a:br>
            <a:br>
              <a:rPr lang="en-GB" dirty="0"/>
            </a:br>
            <a:br>
              <a:rPr lang="en-GB" dirty="0"/>
            </a:br>
            <a:br>
              <a:rPr lang="en-GB" dirty="0"/>
            </a:br>
            <a:br>
              <a:rPr lang="en-GB" dirty="0"/>
            </a:br>
            <a:br>
              <a:rPr lang="en-GB" dirty="0"/>
            </a:br>
            <a:br>
              <a:rPr lang="en-GB" dirty="0"/>
            </a:br>
            <a:br>
              <a:rPr lang="en-GB" dirty="0"/>
            </a:br>
            <a:br>
              <a:rPr lang="en-GB" dirty="0"/>
            </a:br>
            <a:br>
              <a:rPr lang="en-GB" dirty="0"/>
            </a:br>
            <a:br>
              <a:rPr lang="en-GB" dirty="0"/>
            </a:br>
            <a:br>
              <a:rPr lang="en-GB" dirty="0"/>
            </a:br>
            <a:br>
              <a:rPr lang="en-GB" dirty="0"/>
            </a:br>
            <a:br>
              <a:rPr lang="en-GB" dirty="0"/>
            </a:br>
            <a:r>
              <a:rPr lang="en-GB" b="1" u="sng" dirty="0" err="1"/>
              <a:t>remmetince</a:t>
            </a:r>
            <a:r>
              <a:rPr lang="en-GB" b="1" u="sng" dirty="0"/>
              <a:t> receipts</a:t>
            </a:r>
            <a:br>
              <a:rPr lang="en-GB" dirty="0"/>
            </a:br>
            <a:br>
              <a:rPr lang="en-GB" dirty="0"/>
            </a:br>
            <a:br>
              <a:rPr lang="en-GB" dirty="0"/>
            </a:br>
            <a:br>
              <a:rPr lang="en-GB" dirty="0"/>
            </a:br>
            <a:br>
              <a:rPr lang="en-GB" dirty="0"/>
            </a:br>
            <a:br>
              <a:rPr lang="en-GB" dirty="0"/>
            </a:br>
            <a:br>
              <a:rPr lang="en-GB" dirty="0"/>
            </a:br>
            <a:br>
              <a:rPr lang="en-GB" dirty="0"/>
            </a:br>
            <a:endParaRPr lang="en-GB" dirty="0"/>
          </a:p>
        </p:txBody>
      </p:sp>
    </p:spTree>
    <p:extLst>
      <p:ext uri="{BB962C8B-B14F-4D97-AF65-F5344CB8AC3E}">
        <p14:creationId xmlns:p14="http://schemas.microsoft.com/office/powerpoint/2010/main" val="3643336934"/>
      </p:ext>
    </p:extLst>
  </p:cSld>
  <p:clrMapOvr>
    <a:masterClrMapping/>
  </p:clrMapOvr>
  <p:transition spd="slow">
    <p:wip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727B2-C900-BB15-1263-3FB6B03B8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6C03B-E6CE-59F2-8DAD-7F67A34F3A14}"/>
              </a:ext>
            </a:extLst>
          </p:cNvPr>
          <p:cNvSpPr>
            <a:spLocks noGrp="1"/>
          </p:cNvSpPr>
          <p:nvPr>
            <p:ph type="title"/>
          </p:nvPr>
        </p:nvSpPr>
        <p:spPr>
          <a:xfrm>
            <a:off x="838200" y="365125"/>
            <a:ext cx="10515600" cy="947481"/>
          </a:xfrm>
        </p:spPr>
        <p:txBody>
          <a:bodyPr>
            <a:noAutofit/>
          </a:bodyPr>
          <a:lstStyle/>
          <a:p>
            <a:pPr algn="ctr"/>
            <a:r>
              <a:rPr lang="en-US" sz="3200" dirty="0"/>
              <a:t>From responsibility Receivable choose menu receipt</a:t>
            </a:r>
          </a:p>
        </p:txBody>
      </p:sp>
      <p:pic>
        <p:nvPicPr>
          <p:cNvPr id="8" name="Picture 7" descr="A screenshot of a computer&#10;&#10;AI-generated content may be incorrect.">
            <a:extLst>
              <a:ext uri="{FF2B5EF4-FFF2-40B4-BE49-F238E27FC236}">
                <a16:creationId xmlns:a16="http://schemas.microsoft.com/office/drawing/2014/main" id="{AB8310D4-68A5-FDE6-1DC0-BC1150824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9" y="1548581"/>
            <a:ext cx="11002296" cy="4984954"/>
          </a:xfrm>
          <a:prstGeom prst="rect">
            <a:avLst/>
          </a:prstGeom>
        </p:spPr>
      </p:pic>
      <p:cxnSp>
        <p:nvCxnSpPr>
          <p:cNvPr id="5" name="Straight Arrow Connector 4"/>
          <p:cNvCxnSpPr/>
          <p:nvPr/>
        </p:nvCxnSpPr>
        <p:spPr>
          <a:xfrm flipH="1">
            <a:off x="3890430" y="371788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517530"/>
      </p:ext>
    </p:extLst>
  </p:cSld>
  <p:clrMapOvr>
    <a:masterClrMapping/>
  </p:clrMapOvr>
  <p:transition spd="slow">
    <p:wip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3899-935D-D96D-C102-14B7AEBF49FD}"/>
              </a:ext>
            </a:extLst>
          </p:cNvPr>
          <p:cNvSpPr>
            <a:spLocks noGrp="1"/>
          </p:cNvSpPr>
          <p:nvPr>
            <p:ph type="title"/>
          </p:nvPr>
        </p:nvSpPr>
        <p:spPr>
          <a:xfrm>
            <a:off x="838200" y="365126"/>
            <a:ext cx="10515600" cy="814746"/>
          </a:xfrm>
        </p:spPr>
        <p:txBody>
          <a:bodyPr>
            <a:noAutofit/>
          </a:bodyPr>
          <a:lstStyle/>
          <a:p>
            <a:pPr algn="ctr"/>
            <a:r>
              <a:rPr lang="en-US" sz="4000" dirty="0"/>
              <a:t>From menu Receipt choose function Receipt</a:t>
            </a:r>
          </a:p>
        </p:txBody>
      </p:sp>
      <p:pic>
        <p:nvPicPr>
          <p:cNvPr id="4" name="Picture 3" descr="A screenshot of a computer&#10;&#10;AI-generated content may be incorrect.">
            <a:extLst>
              <a:ext uri="{FF2B5EF4-FFF2-40B4-BE49-F238E27FC236}">
                <a16:creationId xmlns:a16="http://schemas.microsoft.com/office/drawing/2014/main" id="{BB98B59B-C8D6-97F8-E5D5-1BD80CE92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92689"/>
            <a:ext cx="10695039" cy="5063866"/>
          </a:xfrm>
          <a:prstGeom prst="rect">
            <a:avLst/>
          </a:prstGeom>
        </p:spPr>
      </p:pic>
      <p:cxnSp>
        <p:nvCxnSpPr>
          <p:cNvPr id="5" name="Straight Arrow Connector 4"/>
          <p:cNvCxnSpPr/>
          <p:nvPr/>
        </p:nvCxnSpPr>
        <p:spPr>
          <a:xfrm flipH="1">
            <a:off x="4406624" y="4145591"/>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65464"/>
      </p:ext>
    </p:extLst>
  </p:cSld>
  <p:clrMapOvr>
    <a:masterClrMapping/>
  </p:clrMapOvr>
  <p:transition spd="slow">
    <p:wip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465A8-EEC9-2996-82E7-E8D8A557E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2AA0F-2B3B-670D-BF21-993F032BAA5F}"/>
              </a:ext>
            </a:extLst>
          </p:cNvPr>
          <p:cNvSpPr>
            <a:spLocks noGrp="1"/>
          </p:cNvSpPr>
          <p:nvPr>
            <p:ph type="title"/>
          </p:nvPr>
        </p:nvSpPr>
        <p:spPr>
          <a:xfrm>
            <a:off x="838200" y="365126"/>
            <a:ext cx="10515600" cy="814746"/>
          </a:xfrm>
        </p:spPr>
        <p:txBody>
          <a:bodyPr>
            <a:normAutofit/>
          </a:bodyPr>
          <a:lstStyle/>
          <a:p>
            <a:pPr algn="ctr"/>
            <a:r>
              <a:rPr lang="en-US" sz="4400" dirty="0"/>
              <a:t>Choose payment method</a:t>
            </a:r>
          </a:p>
        </p:txBody>
      </p:sp>
      <p:pic>
        <p:nvPicPr>
          <p:cNvPr id="6" name="Picture 5" descr="A screenshot of a computer">
            <a:extLst>
              <a:ext uri="{FF2B5EF4-FFF2-40B4-BE49-F238E27FC236}">
                <a16:creationId xmlns:a16="http://schemas.microsoft.com/office/drawing/2014/main" id="{EF92AB16-98DE-5BC1-CD73-34A715552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84" y="1381708"/>
            <a:ext cx="11003541" cy="5004344"/>
          </a:xfrm>
          <a:prstGeom prst="rect">
            <a:avLst/>
          </a:prstGeom>
        </p:spPr>
      </p:pic>
      <p:cxnSp>
        <p:nvCxnSpPr>
          <p:cNvPr id="5" name="Straight Arrow Connector 4"/>
          <p:cNvCxnSpPr/>
          <p:nvPr/>
        </p:nvCxnSpPr>
        <p:spPr>
          <a:xfrm>
            <a:off x="1032388" y="3023420"/>
            <a:ext cx="2017385" cy="72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64793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ite: 119422 - Mozilla Firefox"/>
          <p:cNvPicPr/>
          <p:nvPr/>
        </p:nvPicPr>
        <p:blipFill>
          <a:blip r:embed="rId2" cstate="print">
            <a:extLst>
              <a:ext uri="{28A0092B-C50C-407E-A947-70E740481C1C}">
                <a14:useLocalDpi xmlns:a14="http://schemas.microsoft.com/office/drawing/2010/main" val="0"/>
              </a:ext>
            </a:extLst>
          </a:blip>
          <a:stretch>
            <a:fillRect/>
          </a:stretch>
        </p:blipFill>
        <p:spPr>
          <a:xfrm>
            <a:off x="492727" y="914400"/>
            <a:ext cx="11212642" cy="5583382"/>
          </a:xfrm>
          <a:prstGeom prst="rect">
            <a:avLst/>
          </a:prstGeom>
        </p:spPr>
      </p:pic>
      <p:sp>
        <p:nvSpPr>
          <p:cNvPr id="4" name="Rectangle 3"/>
          <p:cNvSpPr/>
          <p:nvPr/>
        </p:nvSpPr>
        <p:spPr>
          <a:xfrm flipV="1">
            <a:off x="10717341" y="5519902"/>
            <a:ext cx="660193" cy="449703"/>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a:off x="10072763" y="4422099"/>
            <a:ext cx="644578" cy="10193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1069848" y="484632"/>
            <a:ext cx="10058400" cy="189926"/>
          </a:xfrm>
        </p:spPr>
        <p:txBody>
          <a:bodyPr>
            <a:normAutofit fontScale="90000"/>
          </a:bodyPr>
          <a:lstStyle/>
          <a:p>
            <a:r>
              <a:rPr lang="en-US" dirty="0"/>
              <a:t>Click apply</a:t>
            </a:r>
          </a:p>
        </p:txBody>
      </p:sp>
    </p:spTree>
    <p:extLst>
      <p:ext uri="{BB962C8B-B14F-4D97-AF65-F5344CB8AC3E}">
        <p14:creationId xmlns:p14="http://schemas.microsoft.com/office/powerpoint/2010/main" val="3000192351"/>
      </p:ext>
    </p:extLst>
  </p:cSld>
  <p:clrMapOvr>
    <a:masterClrMapping/>
  </p:clrMapOvr>
  <p:transition spd="slow">
    <p:wip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8BB72-F584-BB2B-E541-FB9DC02DF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1A39C-0AA0-0589-F10E-11281E6E6A01}"/>
              </a:ext>
            </a:extLst>
          </p:cNvPr>
          <p:cNvSpPr>
            <a:spLocks noGrp="1"/>
          </p:cNvSpPr>
          <p:nvPr>
            <p:ph type="title"/>
          </p:nvPr>
        </p:nvSpPr>
        <p:spPr>
          <a:xfrm>
            <a:off x="838200" y="365125"/>
            <a:ext cx="10515600" cy="1168707"/>
          </a:xfrm>
        </p:spPr>
        <p:txBody>
          <a:bodyPr>
            <a:noAutofit/>
          </a:bodyPr>
          <a:lstStyle/>
          <a:p>
            <a:pPr algn="ctr"/>
            <a:r>
              <a:rPr lang="en-US" sz="3600" dirty="0"/>
              <a:t>Determine the receipt amount  </a:t>
            </a:r>
            <a:br>
              <a:rPr lang="ar-EG" sz="3600" dirty="0"/>
            </a:br>
            <a:r>
              <a:rPr lang="ar-EG" sz="3600" dirty="0"/>
              <a:t>&amp;</a:t>
            </a:r>
            <a:r>
              <a:rPr lang="en-US" sz="3600" dirty="0"/>
              <a:t> Determine the customer and the date  Then click apply</a:t>
            </a:r>
          </a:p>
        </p:txBody>
      </p:sp>
      <p:pic>
        <p:nvPicPr>
          <p:cNvPr id="12" name="Picture 11" descr="A screenshot of a computer&#10;&#10;AI-generated content may be incorrect.">
            <a:extLst>
              <a:ext uri="{FF2B5EF4-FFF2-40B4-BE49-F238E27FC236}">
                <a16:creationId xmlns:a16="http://schemas.microsoft.com/office/drawing/2014/main" id="{C45323F9-030E-413E-FD08-503FF1089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878" y="1692702"/>
            <a:ext cx="10073147" cy="4641303"/>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a:off x="3065993" y="2589711"/>
            <a:ext cx="1918962" cy="95241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951B4A-71D6-8086-760E-54E38D233C8E}"/>
              </a:ext>
            </a:extLst>
          </p:cNvPr>
          <p:cNvSpPr/>
          <p:nvPr/>
        </p:nvSpPr>
        <p:spPr>
          <a:xfrm>
            <a:off x="9562723" y="6143276"/>
            <a:ext cx="1131217" cy="190729"/>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4649970" y="261920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419331"/>
      </p:ext>
    </p:extLst>
  </p:cSld>
  <p:clrMapOvr>
    <a:masterClrMapping/>
  </p:clrMapOvr>
  <p:transition spd="slow">
    <p:wip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EA2B7-0FDE-A15B-8296-516EA008B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CEEB5-F952-5D07-BA16-22E7EA984644}"/>
              </a:ext>
            </a:extLst>
          </p:cNvPr>
          <p:cNvSpPr>
            <a:spLocks noGrp="1"/>
          </p:cNvSpPr>
          <p:nvPr>
            <p:ph type="title"/>
          </p:nvPr>
        </p:nvSpPr>
        <p:spPr>
          <a:xfrm>
            <a:off x="1069848" y="484632"/>
            <a:ext cx="10058400" cy="1328402"/>
          </a:xfrm>
        </p:spPr>
        <p:txBody>
          <a:bodyPr>
            <a:normAutofit/>
          </a:bodyPr>
          <a:lstStyle/>
          <a:p>
            <a:pPr algn="ctr"/>
            <a:r>
              <a:rPr lang="en-US" sz="4400" dirty="0"/>
              <a:t>Choose the invoice to be applied</a:t>
            </a:r>
          </a:p>
        </p:txBody>
      </p:sp>
      <p:pic>
        <p:nvPicPr>
          <p:cNvPr id="14" name="Picture 13" descr="A computer screen shot of a computer&#10;&#10;AI-generated content may be incorrect.">
            <a:extLst>
              <a:ext uri="{FF2B5EF4-FFF2-40B4-BE49-F238E27FC236}">
                <a16:creationId xmlns:a16="http://schemas.microsoft.com/office/drawing/2014/main" id="{F8B36382-AA40-3BDC-0780-DBF9CFE33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30594"/>
            <a:ext cx="10515600" cy="5020062"/>
          </a:xfrm>
          <a:prstGeom prst="rect">
            <a:avLst/>
          </a:prstGeom>
        </p:spPr>
      </p:pic>
      <p:cxnSp>
        <p:nvCxnSpPr>
          <p:cNvPr id="6" name="Straight Arrow Connector 5"/>
          <p:cNvCxnSpPr/>
          <p:nvPr/>
        </p:nvCxnSpPr>
        <p:spPr>
          <a:xfrm>
            <a:off x="2875936" y="3465872"/>
            <a:ext cx="2017385" cy="72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81192"/>
      </p:ext>
    </p:extLst>
  </p:cSld>
  <p:clrMapOvr>
    <a:masterClrMapping/>
  </p:clrMapOvr>
  <p:transition spd="slow">
    <p:wip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3FDF4-B882-DEC2-05EB-B3A3D5FFF1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2F65A-2CDB-EBDF-17C0-AAE15A7AF9DD}"/>
              </a:ext>
            </a:extLst>
          </p:cNvPr>
          <p:cNvSpPr>
            <a:spLocks noGrp="1"/>
          </p:cNvSpPr>
          <p:nvPr>
            <p:ph type="title"/>
          </p:nvPr>
        </p:nvSpPr>
        <p:spPr>
          <a:xfrm>
            <a:off x="838200" y="365126"/>
            <a:ext cx="10515600" cy="976978"/>
          </a:xfrm>
        </p:spPr>
        <p:txBody>
          <a:bodyPr>
            <a:noAutofit/>
          </a:bodyPr>
          <a:lstStyle/>
          <a:p>
            <a:pPr algn="ctr"/>
            <a:r>
              <a:rPr lang="en-US" sz="4400" dirty="0"/>
              <a:t>After applying the invoices </a:t>
            </a:r>
            <a:r>
              <a:rPr lang="en-US" sz="4400" dirty="0" err="1"/>
              <a:t>ctrl+s</a:t>
            </a:r>
            <a:r>
              <a:rPr lang="en-US" sz="4400" dirty="0"/>
              <a:t> to save work</a:t>
            </a:r>
          </a:p>
        </p:txBody>
      </p:sp>
      <p:pic>
        <p:nvPicPr>
          <p:cNvPr id="10" name="Picture 9" descr="A screenshot of a computer&#10;&#10;AI-generated content may be incorrect.">
            <a:extLst>
              <a:ext uri="{FF2B5EF4-FFF2-40B4-BE49-F238E27FC236}">
                <a16:creationId xmlns:a16="http://schemas.microsoft.com/office/drawing/2014/main" id="{A52EA22B-A8AE-4F30-AB07-39C32813F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45" y="1634280"/>
            <a:ext cx="11137615" cy="4687608"/>
          </a:xfrm>
          <a:prstGeom prst="rect">
            <a:avLst/>
          </a:prstGeom>
        </p:spPr>
      </p:pic>
    </p:spTree>
    <p:extLst>
      <p:ext uri="{BB962C8B-B14F-4D97-AF65-F5344CB8AC3E}">
        <p14:creationId xmlns:p14="http://schemas.microsoft.com/office/powerpoint/2010/main" val="3416222658"/>
      </p:ext>
    </p:extLst>
  </p:cSld>
  <p:clrMapOvr>
    <a:masterClrMapping/>
  </p:clrMapOvr>
  <p:transition spd="slow">
    <p:wip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76F4D-35B9-D9FD-E395-3022C38E9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0DAC7E-2E34-9B02-C00E-90FB9E256F4E}"/>
              </a:ext>
            </a:extLst>
          </p:cNvPr>
          <p:cNvSpPr>
            <a:spLocks noGrp="1"/>
          </p:cNvSpPr>
          <p:nvPr>
            <p:ph type="title"/>
          </p:nvPr>
        </p:nvSpPr>
        <p:spPr>
          <a:xfrm>
            <a:off x="1069848" y="484632"/>
            <a:ext cx="10058400" cy="1219477"/>
          </a:xfrm>
        </p:spPr>
        <p:txBody>
          <a:bodyPr>
            <a:normAutofit/>
          </a:bodyPr>
          <a:lstStyle/>
          <a:p>
            <a:pPr algn="ctr"/>
            <a:r>
              <a:rPr lang="en-US" sz="4400" dirty="0"/>
              <a:t>From tools Click create account</a:t>
            </a:r>
          </a:p>
        </p:txBody>
      </p:sp>
      <p:pic>
        <p:nvPicPr>
          <p:cNvPr id="16" name="Picture 15" descr="A screenshot of a computer&#10;&#10;AI-generated content may be incorrect.">
            <a:extLst>
              <a:ext uri="{FF2B5EF4-FFF2-40B4-BE49-F238E27FC236}">
                <a16:creationId xmlns:a16="http://schemas.microsoft.com/office/drawing/2014/main" id="{76D4A11C-4B21-C5E7-5F4C-74C531EBA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098" y="1704109"/>
            <a:ext cx="9671900" cy="4765509"/>
          </a:xfrm>
          <a:prstGeom prst="rect">
            <a:avLst/>
          </a:prstGeom>
        </p:spPr>
      </p:pic>
      <p:sp>
        <p:nvSpPr>
          <p:cNvPr id="3" name="Rectangle 2">
            <a:extLst>
              <a:ext uri="{FF2B5EF4-FFF2-40B4-BE49-F238E27FC236}">
                <a16:creationId xmlns:a16="http://schemas.microsoft.com/office/drawing/2014/main" id="{6FF0324E-2D6E-CA63-C868-BE6968496BEC}"/>
              </a:ext>
            </a:extLst>
          </p:cNvPr>
          <p:cNvSpPr/>
          <p:nvPr/>
        </p:nvSpPr>
        <p:spPr>
          <a:xfrm>
            <a:off x="2620652" y="2326996"/>
            <a:ext cx="1583703" cy="17910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034213" y="2078275"/>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38018"/>
      </p:ext>
    </p:extLst>
  </p:cSld>
  <p:clrMapOvr>
    <a:masterClrMapping/>
  </p:clrMapOvr>
  <p:transition spd="slow">
    <p:wip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36B18-B3C4-6433-ED50-DD8A7C9A9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56F23-8713-6FCB-EF10-A3F9D0A19F19}"/>
              </a:ext>
            </a:extLst>
          </p:cNvPr>
          <p:cNvSpPr>
            <a:spLocks noGrp="1"/>
          </p:cNvSpPr>
          <p:nvPr>
            <p:ph type="title"/>
          </p:nvPr>
        </p:nvSpPr>
        <p:spPr>
          <a:xfrm>
            <a:off x="838200" y="365126"/>
            <a:ext cx="10515600" cy="962230"/>
          </a:xfrm>
        </p:spPr>
        <p:txBody>
          <a:bodyPr>
            <a:normAutofit/>
          </a:bodyPr>
          <a:lstStyle/>
          <a:p>
            <a:pPr algn="ctr"/>
            <a:r>
              <a:rPr lang="en-US" sz="4400" dirty="0"/>
              <a:t>Choose create final accounting</a:t>
            </a:r>
          </a:p>
        </p:txBody>
      </p:sp>
      <p:pic>
        <p:nvPicPr>
          <p:cNvPr id="18" name="Picture 17" descr="A screenshot of a computer&#10;&#10;AI-generated content may be incorrect.">
            <a:extLst>
              <a:ext uri="{FF2B5EF4-FFF2-40B4-BE49-F238E27FC236}">
                <a16:creationId xmlns:a16="http://schemas.microsoft.com/office/drawing/2014/main" id="{BDBE9825-0E4D-58B4-D743-4BB6012AC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8243"/>
            <a:ext cx="10990006" cy="5063783"/>
          </a:xfrm>
          <a:prstGeom prst="rect">
            <a:avLst/>
          </a:prstGeom>
        </p:spPr>
      </p:pic>
      <p:sp>
        <p:nvSpPr>
          <p:cNvPr id="3" name="Rectangle 2">
            <a:extLst>
              <a:ext uri="{FF2B5EF4-FFF2-40B4-BE49-F238E27FC236}">
                <a16:creationId xmlns:a16="http://schemas.microsoft.com/office/drawing/2014/main" id="{3BA3D7C6-E817-D95A-ED66-DEF2A4C01D96}"/>
              </a:ext>
            </a:extLst>
          </p:cNvPr>
          <p:cNvSpPr/>
          <p:nvPr/>
        </p:nvSpPr>
        <p:spPr>
          <a:xfrm>
            <a:off x="4652126" y="4041058"/>
            <a:ext cx="1583703" cy="14748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973AAB0-1EC0-1D7A-95DB-FCAB4F8A688A}"/>
              </a:ext>
            </a:extLst>
          </p:cNvPr>
          <p:cNvSpPr/>
          <p:nvPr/>
        </p:nvSpPr>
        <p:spPr>
          <a:xfrm>
            <a:off x="4939642" y="5136620"/>
            <a:ext cx="1008669" cy="17910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13951"/>
      </p:ext>
    </p:extLst>
  </p:cSld>
  <p:clrMapOvr>
    <a:masterClrMapping/>
  </p:clrMapOvr>
  <p:transition spd="slow">
    <p:wip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0D49-95C3-48FE-7171-38FD9A009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FA4EB-D367-972B-074F-EC85806EA411}"/>
              </a:ext>
            </a:extLst>
          </p:cNvPr>
          <p:cNvSpPr>
            <a:spLocks noGrp="1"/>
          </p:cNvSpPr>
          <p:nvPr>
            <p:ph type="title"/>
          </p:nvPr>
        </p:nvSpPr>
        <p:spPr>
          <a:xfrm>
            <a:off x="838200" y="365125"/>
            <a:ext cx="10515600" cy="947481"/>
          </a:xfrm>
        </p:spPr>
        <p:txBody>
          <a:bodyPr>
            <a:normAutofit fontScale="90000"/>
          </a:bodyPr>
          <a:lstStyle/>
          <a:p>
            <a:pPr algn="ctr"/>
            <a:r>
              <a:rPr lang="en-US" sz="4400" dirty="0"/>
              <a:t>Then click view accounting from tools</a:t>
            </a:r>
          </a:p>
        </p:txBody>
      </p:sp>
      <p:pic>
        <p:nvPicPr>
          <p:cNvPr id="20" name="Picture 19" descr="A screenshot of a computer&#10;&#10;AI-generated content may be incorrect.">
            <a:extLst>
              <a:ext uri="{FF2B5EF4-FFF2-40B4-BE49-F238E27FC236}">
                <a16:creationId xmlns:a16="http://schemas.microsoft.com/office/drawing/2014/main" id="{8A9817FA-933B-8F21-403C-5AFFDE57F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135" y="1653133"/>
            <a:ext cx="10427110" cy="4936355"/>
          </a:xfrm>
          <a:prstGeom prst="rect">
            <a:avLst/>
          </a:prstGeom>
        </p:spPr>
      </p:pic>
      <p:sp>
        <p:nvSpPr>
          <p:cNvPr id="3" name="Rectangle 2">
            <a:extLst>
              <a:ext uri="{FF2B5EF4-FFF2-40B4-BE49-F238E27FC236}">
                <a16:creationId xmlns:a16="http://schemas.microsoft.com/office/drawing/2014/main" id="{591E4CE3-2EDE-4D50-405B-187590BED913}"/>
              </a:ext>
            </a:extLst>
          </p:cNvPr>
          <p:cNvSpPr/>
          <p:nvPr/>
        </p:nvSpPr>
        <p:spPr>
          <a:xfrm>
            <a:off x="2581272" y="2469788"/>
            <a:ext cx="1329179" cy="15542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075780" y="2244532"/>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55460"/>
      </p:ext>
    </p:extLst>
  </p:cSld>
  <p:clrMapOvr>
    <a:masterClrMapping/>
  </p:clrMapOvr>
  <p:transition spd="slow">
    <p:wip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AA917-AA23-BDCB-5722-2D2F4C401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A74EA-8D55-AEFB-EFC1-F88AC84AE307}"/>
              </a:ext>
            </a:extLst>
          </p:cNvPr>
          <p:cNvSpPr>
            <a:spLocks noGrp="1"/>
          </p:cNvSpPr>
          <p:nvPr>
            <p:ph type="title"/>
          </p:nvPr>
        </p:nvSpPr>
        <p:spPr>
          <a:xfrm>
            <a:off x="838200" y="365125"/>
            <a:ext cx="10515600" cy="844243"/>
          </a:xfrm>
        </p:spPr>
        <p:txBody>
          <a:bodyPr/>
          <a:lstStyle/>
          <a:p>
            <a:pPr algn="ctr"/>
            <a:r>
              <a:rPr lang="en-US" dirty="0"/>
              <a:t>Journal Entry</a:t>
            </a:r>
          </a:p>
        </p:txBody>
      </p:sp>
      <p:pic>
        <p:nvPicPr>
          <p:cNvPr id="22" name="Picture 21" descr="A screenshot of a computer&#10;&#10;AI-generated content may be incorrect.">
            <a:extLst>
              <a:ext uri="{FF2B5EF4-FFF2-40B4-BE49-F238E27FC236}">
                <a16:creationId xmlns:a16="http://schemas.microsoft.com/office/drawing/2014/main" id="{B42B16CF-4E01-8692-EB6B-99FE21C88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09368"/>
            <a:ext cx="10612008" cy="5115320"/>
          </a:xfrm>
          <a:prstGeom prst="rect">
            <a:avLst/>
          </a:prstGeom>
        </p:spPr>
      </p:pic>
    </p:spTree>
    <p:extLst>
      <p:ext uri="{BB962C8B-B14F-4D97-AF65-F5344CB8AC3E}">
        <p14:creationId xmlns:p14="http://schemas.microsoft.com/office/powerpoint/2010/main" val="2876292316"/>
      </p:ext>
    </p:extLst>
  </p:cSld>
  <p:clrMapOvr>
    <a:masterClrMapping/>
  </p:clrMapOvr>
  <p:transition spd="slow">
    <p:wip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C2C6-B4EA-1436-F768-21225FF490BD}"/>
              </a:ext>
            </a:extLst>
          </p:cNvPr>
          <p:cNvSpPr>
            <a:spLocks noGrp="1"/>
          </p:cNvSpPr>
          <p:nvPr>
            <p:ph type="title"/>
          </p:nvPr>
        </p:nvSpPr>
        <p:spPr/>
        <p:txBody>
          <a:bodyPr>
            <a:normAutofit fontScale="90000"/>
          </a:bodyPr>
          <a:lstStyle/>
          <a:p>
            <a:pPr algn="ctr"/>
            <a:br>
              <a:rPr lang="en-GB" dirty="0"/>
            </a:br>
            <a:br>
              <a:rPr lang="en-GB" dirty="0"/>
            </a:br>
            <a:br>
              <a:rPr lang="en-GB" dirty="0"/>
            </a:br>
            <a:br>
              <a:rPr lang="en-GB" dirty="0"/>
            </a:br>
            <a:br>
              <a:rPr lang="en-GB" dirty="0"/>
            </a:br>
            <a:br>
              <a:rPr lang="en-GB" dirty="0"/>
            </a:br>
            <a:br>
              <a:rPr lang="en-GB" dirty="0"/>
            </a:br>
            <a:br>
              <a:rPr lang="en-GB" dirty="0"/>
            </a:br>
            <a:r>
              <a:rPr lang="en-GB" b="1" u="sng" dirty="0"/>
              <a:t>cash receipts</a:t>
            </a:r>
            <a:endParaRPr lang="en-GB" dirty="0"/>
          </a:p>
        </p:txBody>
      </p:sp>
    </p:spTree>
    <p:extLst>
      <p:ext uri="{BB962C8B-B14F-4D97-AF65-F5344CB8AC3E}">
        <p14:creationId xmlns:p14="http://schemas.microsoft.com/office/powerpoint/2010/main" val="2680209456"/>
      </p:ext>
    </p:extLst>
  </p:cSld>
  <p:clrMapOvr>
    <a:masterClrMapping/>
  </p:clrMapOvr>
  <p:transition spd="slow">
    <p:wip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D86A-B072-F0CB-B3B4-501073263430}"/>
              </a:ext>
            </a:extLst>
          </p:cNvPr>
          <p:cNvSpPr>
            <a:spLocks noGrp="1"/>
          </p:cNvSpPr>
          <p:nvPr>
            <p:ph type="title"/>
          </p:nvPr>
        </p:nvSpPr>
        <p:spPr>
          <a:xfrm>
            <a:off x="0" y="-277091"/>
            <a:ext cx="11128248" cy="1302327"/>
          </a:xfrm>
        </p:spPr>
        <p:txBody>
          <a:bodyPr vert="horz" lIns="91440" tIns="45720" rIns="91440" bIns="45720" rtlCol="0" anchor="ctr">
            <a:normAutofit/>
          </a:bodyPr>
          <a:lstStyle/>
          <a:p>
            <a:r>
              <a:rPr lang="en-GB" sz="2800" dirty="0"/>
              <a:t>Determine the receipt amount &amp; determine the  </a:t>
            </a:r>
            <a:br>
              <a:rPr lang="en-GB" sz="2800" dirty="0"/>
            </a:br>
            <a:r>
              <a:rPr lang="en-GB" sz="2800" dirty="0"/>
              <a:t>customer and the date then click apply</a:t>
            </a:r>
          </a:p>
        </p:txBody>
      </p:sp>
      <p:pic>
        <p:nvPicPr>
          <p:cNvPr id="8" name="Picture 7" descr="A screenshot of a computer&#10;&#10;AI-generated content may be incorrect.">
            <a:extLst>
              <a:ext uri="{FF2B5EF4-FFF2-40B4-BE49-F238E27FC236}">
                <a16:creationId xmlns:a16="http://schemas.microsoft.com/office/drawing/2014/main" id="{C899D096-DF04-2C1C-96A1-E77A81C10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1564"/>
            <a:ext cx="12192000" cy="5582682"/>
          </a:xfrm>
          <a:prstGeom prst="rect">
            <a:avLst/>
          </a:prstGeom>
        </p:spPr>
      </p:pic>
    </p:spTree>
    <p:extLst>
      <p:ext uri="{BB962C8B-B14F-4D97-AF65-F5344CB8AC3E}">
        <p14:creationId xmlns:p14="http://schemas.microsoft.com/office/powerpoint/2010/main" val="2955066818"/>
      </p:ext>
    </p:extLst>
  </p:cSld>
  <p:clrMapOvr>
    <a:masterClrMapping/>
  </p:clrMapOvr>
  <p:transition spd="slow">
    <p:wip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6E26C-DA5E-1A6F-BFCB-AE97C34ED31C}"/>
              </a:ext>
            </a:extLst>
          </p:cNvPr>
          <p:cNvSpPr>
            <a:spLocks noGrp="1"/>
          </p:cNvSpPr>
          <p:nvPr>
            <p:ph type="title"/>
          </p:nvPr>
        </p:nvSpPr>
        <p:spPr>
          <a:xfrm>
            <a:off x="36844" y="-655781"/>
            <a:ext cx="10915812" cy="1884218"/>
          </a:xfrm>
        </p:spPr>
        <p:txBody>
          <a:bodyPr>
            <a:normAutofit/>
          </a:bodyPr>
          <a:lstStyle/>
          <a:p>
            <a:pPr algn="ctr"/>
            <a:r>
              <a:rPr lang="en-GB" sz="2800" dirty="0"/>
              <a:t>Select the invoices</a:t>
            </a:r>
          </a:p>
        </p:txBody>
      </p:sp>
      <p:pic>
        <p:nvPicPr>
          <p:cNvPr id="4" name="Picture 3" descr="A screenshot of a computer&#10;&#10;AI-generated content may be incorrect.">
            <a:extLst>
              <a:ext uri="{FF2B5EF4-FFF2-40B4-BE49-F238E27FC236}">
                <a16:creationId xmlns:a16="http://schemas.microsoft.com/office/drawing/2014/main" id="{24AA3D36-F097-17CC-2EAC-D6ACBBEEB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4" y="1136073"/>
            <a:ext cx="12118312" cy="5721927"/>
          </a:xfrm>
          <a:prstGeom prst="rect">
            <a:avLst/>
          </a:prstGeom>
        </p:spPr>
      </p:pic>
    </p:spTree>
    <p:extLst>
      <p:ext uri="{BB962C8B-B14F-4D97-AF65-F5344CB8AC3E}">
        <p14:creationId xmlns:p14="http://schemas.microsoft.com/office/powerpoint/2010/main" val="185080022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tomer Overview - Mozilla Firefox"/>
          <p:cNvPicPr/>
          <p:nvPr/>
        </p:nvPicPr>
        <p:blipFill>
          <a:blip r:embed="rId2" cstate="print">
            <a:extLst>
              <a:ext uri="{28A0092B-C50C-407E-A947-70E740481C1C}">
                <a14:useLocalDpi xmlns:a14="http://schemas.microsoft.com/office/drawing/2010/main" val="0"/>
              </a:ext>
            </a:extLst>
          </a:blip>
          <a:stretch>
            <a:fillRect/>
          </a:stretch>
        </p:blipFill>
        <p:spPr>
          <a:xfrm>
            <a:off x="569626" y="1198179"/>
            <a:ext cx="11107712" cy="5097690"/>
          </a:xfrm>
          <a:prstGeom prst="rect">
            <a:avLst/>
          </a:prstGeom>
        </p:spPr>
      </p:pic>
      <p:sp>
        <p:nvSpPr>
          <p:cNvPr id="3" name="Title 2"/>
          <p:cNvSpPr>
            <a:spLocks noGrp="1"/>
          </p:cNvSpPr>
          <p:nvPr>
            <p:ph type="title"/>
          </p:nvPr>
        </p:nvSpPr>
        <p:spPr>
          <a:xfrm>
            <a:off x="1069848" y="484632"/>
            <a:ext cx="10058400" cy="429768"/>
          </a:xfrm>
        </p:spPr>
        <p:txBody>
          <a:bodyPr>
            <a:normAutofit fontScale="90000"/>
          </a:bodyPr>
          <a:lstStyle/>
          <a:p>
            <a:r>
              <a:rPr lang="en-US" sz="4400" dirty="0"/>
              <a:t>Here is our customer account &amp; site</a:t>
            </a:r>
          </a:p>
        </p:txBody>
      </p:sp>
    </p:spTree>
    <p:extLst>
      <p:ext uri="{BB962C8B-B14F-4D97-AF65-F5344CB8AC3E}">
        <p14:creationId xmlns:p14="http://schemas.microsoft.com/office/powerpoint/2010/main" val="868187305"/>
      </p:ext>
    </p:extLst>
  </p:cSld>
  <p:clrMapOvr>
    <a:masterClrMapping/>
  </p:clrMapOvr>
  <p:transition spd="slow">
    <p:wip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7690-FDAF-2469-826E-F33E887C7B84}"/>
              </a:ext>
            </a:extLst>
          </p:cNvPr>
          <p:cNvSpPr>
            <a:spLocks noGrp="1"/>
          </p:cNvSpPr>
          <p:nvPr>
            <p:ph type="title"/>
          </p:nvPr>
        </p:nvSpPr>
        <p:spPr>
          <a:xfrm>
            <a:off x="1069848" y="314036"/>
            <a:ext cx="10058400" cy="942109"/>
          </a:xfrm>
        </p:spPr>
        <p:txBody>
          <a:bodyPr>
            <a:normAutofit/>
          </a:bodyPr>
          <a:lstStyle/>
          <a:p>
            <a:pPr algn="ctr"/>
            <a:endParaRPr lang="en-GB" sz="2800" dirty="0"/>
          </a:p>
        </p:txBody>
      </p:sp>
      <p:pic>
        <p:nvPicPr>
          <p:cNvPr id="4" name="Picture 3" descr="A screenshot of a computer&#10;&#10;AI-generated content may be incorrect.">
            <a:extLst>
              <a:ext uri="{FF2B5EF4-FFF2-40B4-BE49-F238E27FC236}">
                <a16:creationId xmlns:a16="http://schemas.microsoft.com/office/drawing/2014/main" id="{B7A59A84-8136-B4F4-FF9B-EF7DA765A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0036"/>
            <a:ext cx="12192000" cy="5389418"/>
          </a:xfrm>
          <a:prstGeom prst="rect">
            <a:avLst/>
          </a:prstGeom>
        </p:spPr>
      </p:pic>
    </p:spTree>
    <p:extLst>
      <p:ext uri="{BB962C8B-B14F-4D97-AF65-F5344CB8AC3E}">
        <p14:creationId xmlns:p14="http://schemas.microsoft.com/office/powerpoint/2010/main" val="1185279819"/>
      </p:ext>
    </p:extLst>
  </p:cSld>
  <p:clrMapOvr>
    <a:masterClrMapping/>
  </p:clrMapOvr>
  <p:transition spd="slow">
    <p:wip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0CC76-9BC5-2869-7E9F-B4237407885E}"/>
              </a:ext>
            </a:extLst>
          </p:cNvPr>
          <p:cNvSpPr>
            <a:spLocks noGrp="1"/>
          </p:cNvSpPr>
          <p:nvPr>
            <p:ph type="title"/>
          </p:nvPr>
        </p:nvSpPr>
        <p:spPr>
          <a:xfrm>
            <a:off x="1069848" y="166255"/>
            <a:ext cx="10058400" cy="1052945"/>
          </a:xfrm>
        </p:spPr>
        <p:txBody>
          <a:bodyPr>
            <a:normAutofit/>
          </a:bodyPr>
          <a:lstStyle/>
          <a:p>
            <a:pPr algn="ctr"/>
            <a:r>
              <a:rPr lang="en-GB" sz="2800" dirty="0"/>
              <a:t>From tools choose create accounting</a:t>
            </a:r>
          </a:p>
        </p:txBody>
      </p:sp>
      <p:pic>
        <p:nvPicPr>
          <p:cNvPr id="4" name="Picture 3" descr="A screenshot of a computer&#10;&#10;AI-generated content may be incorrect.">
            <a:extLst>
              <a:ext uri="{FF2B5EF4-FFF2-40B4-BE49-F238E27FC236}">
                <a16:creationId xmlns:a16="http://schemas.microsoft.com/office/drawing/2014/main" id="{753718B4-CB21-A2AD-C128-49FC431F5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0036"/>
            <a:ext cx="12192000" cy="5648036"/>
          </a:xfrm>
          <a:prstGeom prst="rect">
            <a:avLst/>
          </a:prstGeom>
        </p:spPr>
      </p:pic>
    </p:spTree>
    <p:extLst>
      <p:ext uri="{BB962C8B-B14F-4D97-AF65-F5344CB8AC3E}">
        <p14:creationId xmlns:p14="http://schemas.microsoft.com/office/powerpoint/2010/main" val="835238077"/>
      </p:ext>
    </p:extLst>
  </p:cSld>
  <p:clrMapOvr>
    <a:masterClrMapping/>
  </p:clrMapOvr>
  <p:transition spd="slow">
    <p:wip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A9F4-2111-4D69-96BE-CEC24DE7A14E}"/>
              </a:ext>
            </a:extLst>
          </p:cNvPr>
          <p:cNvSpPr>
            <a:spLocks noGrp="1"/>
          </p:cNvSpPr>
          <p:nvPr>
            <p:ph type="title"/>
          </p:nvPr>
        </p:nvSpPr>
        <p:spPr>
          <a:xfrm>
            <a:off x="1069848" y="0"/>
            <a:ext cx="10058400" cy="1163782"/>
          </a:xfrm>
        </p:spPr>
        <p:txBody>
          <a:bodyPr>
            <a:normAutofit/>
          </a:bodyPr>
          <a:lstStyle/>
          <a:p>
            <a:pPr algn="ctr"/>
            <a:r>
              <a:rPr lang="en-GB" sz="2800" dirty="0"/>
              <a:t>Choose create final accounting</a:t>
            </a:r>
          </a:p>
        </p:txBody>
      </p:sp>
      <p:pic>
        <p:nvPicPr>
          <p:cNvPr id="4" name="Picture 3" descr="A screenshot of a computer&#10;&#10;AI-generated content may be incorrect.">
            <a:extLst>
              <a:ext uri="{FF2B5EF4-FFF2-40B4-BE49-F238E27FC236}">
                <a16:creationId xmlns:a16="http://schemas.microsoft.com/office/drawing/2014/main" id="{27A7CEB3-2E5A-87A2-2C4B-0228336EF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3090"/>
            <a:ext cx="12192000" cy="5564909"/>
          </a:xfrm>
          <a:prstGeom prst="rect">
            <a:avLst/>
          </a:prstGeom>
        </p:spPr>
      </p:pic>
    </p:spTree>
    <p:extLst>
      <p:ext uri="{BB962C8B-B14F-4D97-AF65-F5344CB8AC3E}">
        <p14:creationId xmlns:p14="http://schemas.microsoft.com/office/powerpoint/2010/main" val="1576600901"/>
      </p:ext>
    </p:extLst>
  </p:cSld>
  <p:clrMapOvr>
    <a:masterClrMapping/>
  </p:clrMapOvr>
  <p:transition spd="slow">
    <p:wip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5D83-3F61-AD37-B27B-6C4E566F7B3C}"/>
              </a:ext>
            </a:extLst>
          </p:cNvPr>
          <p:cNvSpPr>
            <a:spLocks noGrp="1"/>
          </p:cNvSpPr>
          <p:nvPr>
            <p:ph type="title"/>
          </p:nvPr>
        </p:nvSpPr>
        <p:spPr>
          <a:xfrm>
            <a:off x="1069848" y="64656"/>
            <a:ext cx="10058400" cy="932871"/>
          </a:xfrm>
        </p:spPr>
        <p:txBody>
          <a:bodyPr>
            <a:normAutofit/>
          </a:bodyPr>
          <a:lstStyle/>
          <a:p>
            <a:pPr algn="ctr"/>
            <a:r>
              <a:rPr lang="en-GB" sz="2800" dirty="0"/>
              <a:t>Choose view accounting</a:t>
            </a:r>
          </a:p>
        </p:txBody>
      </p:sp>
      <p:pic>
        <p:nvPicPr>
          <p:cNvPr id="4" name="Picture 3" descr="A screenshot of a computer&#10;&#10;AI-generated content may be incorrect.">
            <a:extLst>
              <a:ext uri="{FF2B5EF4-FFF2-40B4-BE49-F238E27FC236}">
                <a16:creationId xmlns:a16="http://schemas.microsoft.com/office/drawing/2014/main" id="{ABE3666B-7BD9-8D4A-762E-E1A2A5A47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74" y="1191491"/>
            <a:ext cx="12352773" cy="5666508"/>
          </a:xfrm>
          <a:prstGeom prst="rect">
            <a:avLst/>
          </a:prstGeom>
        </p:spPr>
      </p:pic>
    </p:spTree>
    <p:extLst>
      <p:ext uri="{BB962C8B-B14F-4D97-AF65-F5344CB8AC3E}">
        <p14:creationId xmlns:p14="http://schemas.microsoft.com/office/powerpoint/2010/main" val="3800292475"/>
      </p:ext>
    </p:extLst>
  </p:cSld>
  <p:clrMapOvr>
    <a:masterClrMapping/>
  </p:clrMapOvr>
  <p:transition spd="slow">
    <p:wip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C5F91-2661-DBB1-51B3-914762DC466E}"/>
              </a:ext>
            </a:extLst>
          </p:cNvPr>
          <p:cNvSpPr>
            <a:spLocks noGrp="1"/>
          </p:cNvSpPr>
          <p:nvPr>
            <p:ph type="title"/>
          </p:nvPr>
        </p:nvSpPr>
        <p:spPr/>
        <p:txBody>
          <a:bodyPr/>
          <a:lstStyle/>
          <a:p>
            <a:endParaRPr lang="en-GB"/>
          </a:p>
        </p:txBody>
      </p:sp>
      <p:pic>
        <p:nvPicPr>
          <p:cNvPr id="4" name="Picture 3" descr="A screenshot of a computer&#10;&#10;AI-generated content may be incorrect.">
            <a:extLst>
              <a:ext uri="{FF2B5EF4-FFF2-40B4-BE49-F238E27FC236}">
                <a16:creationId xmlns:a16="http://schemas.microsoft.com/office/drawing/2014/main" id="{A0272A74-E2E7-856E-013E-40DC0D12F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5124"/>
            <a:ext cx="12192000" cy="5677319"/>
          </a:xfrm>
          <a:prstGeom prst="rect">
            <a:avLst/>
          </a:prstGeom>
        </p:spPr>
      </p:pic>
    </p:spTree>
    <p:extLst>
      <p:ext uri="{BB962C8B-B14F-4D97-AF65-F5344CB8AC3E}">
        <p14:creationId xmlns:p14="http://schemas.microsoft.com/office/powerpoint/2010/main" val="636555797"/>
      </p:ext>
    </p:extLst>
  </p:cSld>
  <p:clrMapOvr>
    <a:masterClrMapping/>
  </p:clrMapOvr>
  <p:transition spd="slow">
    <p:wip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16AAF-99DE-B465-C931-C6FFF7D3DCE8}"/>
              </a:ext>
            </a:extLst>
          </p:cNvPr>
          <p:cNvSpPr>
            <a:spLocks noGrp="1"/>
          </p:cNvSpPr>
          <p:nvPr>
            <p:ph type="title"/>
          </p:nvPr>
        </p:nvSpPr>
        <p:spPr>
          <a:xfrm>
            <a:off x="1069848" y="548640"/>
            <a:ext cx="10058400" cy="1545336"/>
          </a:xfrm>
        </p:spPr>
        <p:txBody>
          <a:bodyPr>
            <a:normAutofit fontScale="90000"/>
          </a:bodyPr>
          <a:lstStyle/>
          <a:p>
            <a:pPr algn="ctr"/>
            <a:br>
              <a:rPr lang="en-GB" b="1" u="sng" dirty="0"/>
            </a:br>
            <a:br>
              <a:rPr lang="en-GB" b="1" u="sng" dirty="0"/>
            </a:br>
            <a:br>
              <a:rPr lang="en-GB" b="1" u="sng" dirty="0"/>
            </a:br>
            <a:br>
              <a:rPr lang="en-GB" b="1" u="sng" dirty="0"/>
            </a:br>
            <a:br>
              <a:rPr lang="en-GB" b="1" u="sng" dirty="0"/>
            </a:br>
            <a:br>
              <a:rPr lang="en-GB" b="1" u="sng" dirty="0"/>
            </a:br>
            <a:br>
              <a:rPr lang="en-GB" b="1" u="sng" dirty="0"/>
            </a:br>
            <a:r>
              <a:rPr lang="en-GB" b="1" u="sng" dirty="0"/>
              <a:t>on account</a:t>
            </a:r>
          </a:p>
        </p:txBody>
      </p:sp>
    </p:spTree>
    <p:extLst>
      <p:ext uri="{BB962C8B-B14F-4D97-AF65-F5344CB8AC3E}">
        <p14:creationId xmlns:p14="http://schemas.microsoft.com/office/powerpoint/2010/main" val="1641355198"/>
      </p:ext>
    </p:extLst>
  </p:cSld>
  <p:clrMapOvr>
    <a:masterClrMapping/>
  </p:clrMapOvr>
  <p:transition spd="slow">
    <p:wip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computer screen&#10;&#10;AI-generated content may be incorrect.">
            <a:extLst>
              <a:ext uri="{FF2B5EF4-FFF2-40B4-BE49-F238E27FC236}">
                <a16:creationId xmlns:a16="http://schemas.microsoft.com/office/drawing/2014/main" id="{69C95895-275D-FBF6-690B-2EAEB27B5D2E}"/>
              </a:ext>
            </a:extLst>
          </p:cNvPr>
          <p:cNvPicPr>
            <a:picLocks noChangeAspect="1"/>
          </p:cNvPicPr>
          <p:nvPr/>
        </p:nvPicPr>
        <p:blipFill>
          <a:blip r:embed="rId2"/>
          <a:stretch>
            <a:fillRect/>
          </a:stretch>
        </p:blipFill>
        <p:spPr>
          <a:xfrm>
            <a:off x="307338" y="862445"/>
            <a:ext cx="11574317" cy="5723724"/>
          </a:xfrm>
          <a:prstGeom prst="rect">
            <a:avLst/>
          </a:prstGeom>
        </p:spPr>
      </p:pic>
      <p:cxnSp>
        <p:nvCxnSpPr>
          <p:cNvPr id="2" name="Straight Arrow Connector 1">
            <a:extLst>
              <a:ext uri="{FF2B5EF4-FFF2-40B4-BE49-F238E27FC236}">
                <a16:creationId xmlns:a16="http://schemas.microsoft.com/office/drawing/2014/main" id="{BB48CAC4-CB00-81CD-0F4D-AFD08EF20404}"/>
              </a:ext>
            </a:extLst>
          </p:cNvPr>
          <p:cNvCxnSpPr/>
          <p:nvPr/>
        </p:nvCxnSpPr>
        <p:spPr>
          <a:xfrm flipH="1" flipV="1">
            <a:off x="2099459" y="3644755"/>
            <a:ext cx="802431" cy="21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8FDC9D8-4854-8D63-FA70-CFB84F4FFA47}"/>
              </a:ext>
            </a:extLst>
          </p:cNvPr>
          <p:cNvCxnSpPr/>
          <p:nvPr/>
        </p:nvCxnSpPr>
        <p:spPr>
          <a:xfrm flipH="1" flipV="1">
            <a:off x="1514105" y="3232586"/>
            <a:ext cx="802431" cy="21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2EEC81D-F451-D82A-1EB2-48B460B55FB3}"/>
              </a:ext>
            </a:extLst>
          </p:cNvPr>
          <p:cNvSpPr>
            <a:spLocks noGrp="1"/>
          </p:cNvSpPr>
          <p:nvPr>
            <p:ph type="title"/>
          </p:nvPr>
        </p:nvSpPr>
        <p:spPr>
          <a:xfrm>
            <a:off x="838200" y="271831"/>
            <a:ext cx="8066809" cy="382796"/>
          </a:xfrm>
        </p:spPr>
        <p:txBody>
          <a:bodyPr>
            <a:noAutofit/>
          </a:bodyPr>
          <a:lstStyle/>
          <a:p>
            <a:r>
              <a:rPr lang="en-US" sz="3200" dirty="0"/>
              <a:t>receipts--&gt;receipts</a:t>
            </a:r>
          </a:p>
        </p:txBody>
      </p:sp>
    </p:spTree>
    <p:extLst>
      <p:ext uri="{BB962C8B-B14F-4D97-AF65-F5344CB8AC3E}">
        <p14:creationId xmlns:p14="http://schemas.microsoft.com/office/powerpoint/2010/main" val="2745685694"/>
      </p:ext>
    </p:extLst>
  </p:cSld>
  <p:clrMapOvr>
    <a:masterClrMapping/>
  </p:clrMapOvr>
  <p:transition spd="slow">
    <p:wip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DA90-49A9-6527-B775-593BE84C036B}"/>
              </a:ext>
            </a:extLst>
          </p:cNvPr>
          <p:cNvSpPr>
            <a:spLocks noGrp="1"/>
          </p:cNvSpPr>
          <p:nvPr>
            <p:ph type="title"/>
          </p:nvPr>
        </p:nvSpPr>
        <p:spPr>
          <a:xfrm>
            <a:off x="838200" y="820762"/>
            <a:ext cx="10515600" cy="45719"/>
          </a:xfrm>
        </p:spPr>
        <p:txBody>
          <a:bodyPr>
            <a:noAutofit/>
          </a:bodyPr>
          <a:lstStyle/>
          <a:p>
            <a:r>
              <a:rPr lang="en-US" sz="2800" dirty="0">
                <a:solidFill>
                  <a:schemeClr val="tx1"/>
                </a:solidFill>
              </a:rPr>
              <a:t>Choose receipt method ,date , amount and customer name then click apply</a:t>
            </a:r>
            <a:endParaRPr lang="en-US" sz="2800" dirty="0"/>
          </a:p>
        </p:txBody>
      </p:sp>
      <p:pic>
        <p:nvPicPr>
          <p:cNvPr id="3" name="Picture 2" descr="A screenshot of a computer&#10;&#10;AI-generated content may be incorrect.">
            <a:extLst>
              <a:ext uri="{FF2B5EF4-FFF2-40B4-BE49-F238E27FC236}">
                <a16:creationId xmlns:a16="http://schemas.microsoft.com/office/drawing/2014/main" id="{94970054-731A-222D-DBCF-3BDBBEDDE567}"/>
              </a:ext>
            </a:extLst>
          </p:cNvPr>
          <p:cNvPicPr>
            <a:picLocks noChangeAspect="1"/>
          </p:cNvPicPr>
          <p:nvPr/>
        </p:nvPicPr>
        <p:blipFill>
          <a:blip r:embed="rId2"/>
          <a:stretch>
            <a:fillRect/>
          </a:stretch>
        </p:blipFill>
        <p:spPr>
          <a:xfrm>
            <a:off x="199634" y="1278082"/>
            <a:ext cx="11688348" cy="5760982"/>
          </a:xfrm>
          <a:prstGeom prst="rect">
            <a:avLst/>
          </a:prstGeom>
        </p:spPr>
      </p:pic>
      <p:sp>
        <p:nvSpPr>
          <p:cNvPr id="4" name="Rectangle 3">
            <a:extLst>
              <a:ext uri="{FF2B5EF4-FFF2-40B4-BE49-F238E27FC236}">
                <a16:creationId xmlns:a16="http://schemas.microsoft.com/office/drawing/2014/main" id="{82487226-B2B1-0F0C-488B-B76A70F1F79A}"/>
              </a:ext>
            </a:extLst>
          </p:cNvPr>
          <p:cNvSpPr/>
          <p:nvPr/>
        </p:nvSpPr>
        <p:spPr>
          <a:xfrm>
            <a:off x="1237061" y="2874759"/>
            <a:ext cx="1903750" cy="23348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E267E41-E938-AA45-52DE-2436A708FBC1}"/>
              </a:ext>
            </a:extLst>
          </p:cNvPr>
          <p:cNvCxnSpPr>
            <a:cxnSpLocks/>
          </p:cNvCxnSpPr>
          <p:nvPr/>
        </p:nvCxnSpPr>
        <p:spPr>
          <a:xfrm flipH="1">
            <a:off x="3140810" y="2516117"/>
            <a:ext cx="662262" cy="1528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DAAF469-FCA0-6BDF-F957-BA06526D8808}"/>
              </a:ext>
            </a:extLst>
          </p:cNvPr>
          <p:cNvCxnSpPr>
            <a:cxnSpLocks/>
          </p:cNvCxnSpPr>
          <p:nvPr/>
        </p:nvCxnSpPr>
        <p:spPr>
          <a:xfrm>
            <a:off x="327930" y="2064902"/>
            <a:ext cx="534182" cy="231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6038F53-1C3A-741C-D977-3C21E38FCC6C}"/>
              </a:ext>
            </a:extLst>
          </p:cNvPr>
          <p:cNvCxnSpPr>
            <a:cxnSpLocks/>
          </p:cNvCxnSpPr>
          <p:nvPr/>
        </p:nvCxnSpPr>
        <p:spPr>
          <a:xfrm flipH="1">
            <a:off x="2774637" y="4068205"/>
            <a:ext cx="732347" cy="191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B70B7FA-5F8C-07A6-3E7D-927FE0D71FCB}"/>
              </a:ext>
            </a:extLst>
          </p:cNvPr>
          <p:cNvCxnSpPr>
            <a:cxnSpLocks/>
          </p:cNvCxnSpPr>
          <p:nvPr/>
        </p:nvCxnSpPr>
        <p:spPr>
          <a:xfrm flipV="1">
            <a:off x="304018" y="2521888"/>
            <a:ext cx="546780" cy="1836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9B83002-96F1-CEE3-C27D-3B6082BF03EE}"/>
              </a:ext>
            </a:extLst>
          </p:cNvPr>
          <p:cNvCxnSpPr>
            <a:cxnSpLocks/>
          </p:cNvCxnSpPr>
          <p:nvPr/>
        </p:nvCxnSpPr>
        <p:spPr>
          <a:xfrm flipH="1">
            <a:off x="5165743" y="2103657"/>
            <a:ext cx="632384" cy="2504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F9A14B-4768-39C5-19DF-BC8931F3F3F1}"/>
              </a:ext>
            </a:extLst>
          </p:cNvPr>
          <p:cNvCxnSpPr>
            <a:cxnSpLocks/>
          </p:cNvCxnSpPr>
          <p:nvPr/>
        </p:nvCxnSpPr>
        <p:spPr>
          <a:xfrm flipH="1">
            <a:off x="7489843" y="5554536"/>
            <a:ext cx="632384" cy="2504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602330"/>
      </p:ext>
    </p:extLst>
  </p:cSld>
  <p:clrMapOvr>
    <a:masterClrMapping/>
  </p:clrMapOvr>
  <p:transition spd="slow">
    <p:wip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29CB-04AC-FDCC-1E43-8E64E59F46BF}"/>
              </a:ext>
            </a:extLst>
          </p:cNvPr>
          <p:cNvSpPr>
            <a:spLocks noGrp="1"/>
          </p:cNvSpPr>
          <p:nvPr>
            <p:ph type="title"/>
          </p:nvPr>
        </p:nvSpPr>
        <p:spPr>
          <a:xfrm>
            <a:off x="262265" y="322118"/>
            <a:ext cx="9640271" cy="387365"/>
          </a:xfrm>
        </p:spPr>
        <p:txBody>
          <a:bodyPr>
            <a:noAutofit/>
          </a:bodyPr>
          <a:lstStyle/>
          <a:p>
            <a:r>
              <a:rPr lang="en-US" sz="3600" cap="none" dirty="0"/>
              <a:t>Apply amount On Account</a:t>
            </a:r>
            <a:r>
              <a:rPr lang="en-US" sz="3600" b="1" dirty="0">
                <a:solidFill>
                  <a:schemeClr val="tx1"/>
                </a:solidFill>
              </a:rPr>
              <a:t> </a:t>
            </a:r>
            <a:r>
              <a:rPr lang="en-US" sz="3600" cap="none" dirty="0">
                <a:solidFill>
                  <a:schemeClr val="tx1"/>
                </a:solidFill>
              </a:rPr>
              <a:t>Then </a:t>
            </a:r>
            <a:r>
              <a:rPr lang="en-US" sz="3600" cap="none" dirty="0" err="1">
                <a:solidFill>
                  <a:schemeClr val="tx1"/>
                </a:solidFill>
              </a:rPr>
              <a:t>Ctrl+S</a:t>
            </a:r>
            <a:r>
              <a:rPr lang="en-US" sz="3600" cap="none" dirty="0">
                <a:solidFill>
                  <a:schemeClr val="tx1"/>
                </a:solidFill>
              </a:rPr>
              <a:t> to save</a:t>
            </a:r>
            <a:endParaRPr lang="en-US" sz="3600" cap="none" dirty="0"/>
          </a:p>
        </p:txBody>
      </p:sp>
      <p:pic>
        <p:nvPicPr>
          <p:cNvPr id="3" name="Picture 2" descr="A screenshot of a computer&#10;&#10;AI-generated content may be incorrect.">
            <a:extLst>
              <a:ext uri="{FF2B5EF4-FFF2-40B4-BE49-F238E27FC236}">
                <a16:creationId xmlns:a16="http://schemas.microsoft.com/office/drawing/2014/main" id="{8628C269-B646-3502-626F-975DCDF707A5}"/>
              </a:ext>
            </a:extLst>
          </p:cNvPr>
          <p:cNvPicPr>
            <a:picLocks noChangeAspect="1"/>
          </p:cNvPicPr>
          <p:nvPr/>
        </p:nvPicPr>
        <p:blipFill>
          <a:blip r:embed="rId2"/>
          <a:stretch>
            <a:fillRect/>
          </a:stretch>
        </p:blipFill>
        <p:spPr>
          <a:xfrm>
            <a:off x="262264" y="997527"/>
            <a:ext cx="11667470" cy="5751262"/>
          </a:xfrm>
          <a:prstGeom prst="rect">
            <a:avLst/>
          </a:prstGeom>
        </p:spPr>
      </p:pic>
      <p:cxnSp>
        <p:nvCxnSpPr>
          <p:cNvPr id="4" name="Straight Arrow Connector 3">
            <a:extLst>
              <a:ext uri="{FF2B5EF4-FFF2-40B4-BE49-F238E27FC236}">
                <a16:creationId xmlns:a16="http://schemas.microsoft.com/office/drawing/2014/main" id="{FD0DF4A0-913D-1009-FCA0-14F171643068}"/>
              </a:ext>
            </a:extLst>
          </p:cNvPr>
          <p:cNvCxnSpPr>
            <a:cxnSpLocks/>
          </p:cNvCxnSpPr>
          <p:nvPr/>
        </p:nvCxnSpPr>
        <p:spPr>
          <a:xfrm>
            <a:off x="966355" y="2847109"/>
            <a:ext cx="593743" cy="4629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419241"/>
      </p:ext>
    </p:extLst>
  </p:cSld>
  <p:clrMapOvr>
    <a:masterClrMapping/>
  </p:clrMapOvr>
  <p:transition spd="slow">
    <p:wip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6A4F-E164-4075-409D-15EB25B237CB}"/>
              </a:ext>
            </a:extLst>
          </p:cNvPr>
          <p:cNvSpPr>
            <a:spLocks noGrp="1"/>
          </p:cNvSpPr>
          <p:nvPr>
            <p:ph type="title"/>
          </p:nvPr>
        </p:nvSpPr>
        <p:spPr>
          <a:xfrm>
            <a:off x="838200" y="365125"/>
            <a:ext cx="10515600" cy="281728"/>
          </a:xfrm>
        </p:spPr>
        <p:txBody>
          <a:bodyPr>
            <a:noAutofit/>
          </a:bodyPr>
          <a:lstStyle/>
          <a:p>
            <a:r>
              <a:rPr lang="en-US" sz="4000" cap="none" dirty="0"/>
              <a:t>TOOLS &gt; create accounting</a:t>
            </a:r>
          </a:p>
        </p:txBody>
      </p:sp>
      <p:pic>
        <p:nvPicPr>
          <p:cNvPr id="3" name="Picture 2" descr="A screenshot of a computer&#10;&#10;AI-generated content may be incorrect.">
            <a:extLst>
              <a:ext uri="{FF2B5EF4-FFF2-40B4-BE49-F238E27FC236}">
                <a16:creationId xmlns:a16="http://schemas.microsoft.com/office/drawing/2014/main" id="{294AEC35-25D9-0ABB-CF8B-E69E37E140EA}"/>
              </a:ext>
            </a:extLst>
          </p:cNvPr>
          <p:cNvPicPr>
            <a:picLocks noChangeAspect="1"/>
          </p:cNvPicPr>
          <p:nvPr/>
        </p:nvPicPr>
        <p:blipFill>
          <a:blip r:embed="rId2"/>
          <a:stretch>
            <a:fillRect/>
          </a:stretch>
        </p:blipFill>
        <p:spPr>
          <a:xfrm>
            <a:off x="251826" y="1062951"/>
            <a:ext cx="11740539" cy="5796809"/>
          </a:xfrm>
          <a:prstGeom prst="rect">
            <a:avLst/>
          </a:prstGeom>
        </p:spPr>
      </p:pic>
      <p:cxnSp>
        <p:nvCxnSpPr>
          <p:cNvPr id="4" name="Straight Arrow Connector 3">
            <a:extLst>
              <a:ext uri="{FF2B5EF4-FFF2-40B4-BE49-F238E27FC236}">
                <a16:creationId xmlns:a16="http://schemas.microsoft.com/office/drawing/2014/main" id="{B31B49E8-79CF-9AEF-809B-A4C88DDB321E}"/>
              </a:ext>
            </a:extLst>
          </p:cNvPr>
          <p:cNvCxnSpPr>
            <a:cxnSpLocks/>
          </p:cNvCxnSpPr>
          <p:nvPr/>
        </p:nvCxnSpPr>
        <p:spPr>
          <a:xfrm flipH="1">
            <a:off x="2609580" y="1741074"/>
            <a:ext cx="9129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752A8EE-E836-8F4F-F31E-04061889ACC2}"/>
              </a:ext>
            </a:extLst>
          </p:cNvPr>
          <p:cNvCxnSpPr>
            <a:cxnSpLocks/>
          </p:cNvCxnSpPr>
          <p:nvPr/>
        </p:nvCxnSpPr>
        <p:spPr>
          <a:xfrm>
            <a:off x="529936" y="1294446"/>
            <a:ext cx="7332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33096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tomer Overview - Mozilla Firefox"/>
          <p:cNvPicPr/>
          <p:nvPr/>
        </p:nvPicPr>
        <p:blipFill>
          <a:blip r:embed="rId2" cstate="print">
            <a:extLst>
              <a:ext uri="{28A0092B-C50C-407E-A947-70E740481C1C}">
                <a14:useLocalDpi xmlns:a14="http://schemas.microsoft.com/office/drawing/2010/main" val="0"/>
              </a:ext>
            </a:extLst>
          </a:blip>
          <a:stretch>
            <a:fillRect/>
          </a:stretch>
        </p:blipFill>
        <p:spPr>
          <a:xfrm>
            <a:off x="539646" y="644578"/>
            <a:ext cx="10972800" cy="5771212"/>
          </a:xfrm>
          <a:prstGeom prst="rect">
            <a:avLst/>
          </a:prstGeom>
        </p:spPr>
      </p:pic>
    </p:spTree>
    <p:extLst>
      <p:ext uri="{BB962C8B-B14F-4D97-AF65-F5344CB8AC3E}">
        <p14:creationId xmlns:p14="http://schemas.microsoft.com/office/powerpoint/2010/main" val="3399290522"/>
      </p:ext>
    </p:extLst>
  </p:cSld>
  <p:clrMapOvr>
    <a:masterClrMapping/>
  </p:clrMapOvr>
  <p:transition spd="slow">
    <p:wip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B23FC75-7A1A-36F5-D5A7-C0D226B81E6D}"/>
              </a:ext>
            </a:extLst>
          </p:cNvPr>
          <p:cNvPicPr>
            <a:picLocks noChangeAspect="1"/>
          </p:cNvPicPr>
          <p:nvPr/>
        </p:nvPicPr>
        <p:blipFill>
          <a:blip r:embed="rId2"/>
          <a:stretch>
            <a:fillRect/>
          </a:stretch>
        </p:blipFill>
        <p:spPr>
          <a:xfrm>
            <a:off x="0" y="1004769"/>
            <a:ext cx="11834484" cy="5478179"/>
          </a:xfrm>
          <a:prstGeom prst="rect">
            <a:avLst/>
          </a:prstGeom>
        </p:spPr>
      </p:pic>
      <p:sp>
        <p:nvSpPr>
          <p:cNvPr id="4" name="Rectangle 3">
            <a:extLst>
              <a:ext uri="{FF2B5EF4-FFF2-40B4-BE49-F238E27FC236}">
                <a16:creationId xmlns:a16="http://schemas.microsoft.com/office/drawing/2014/main" id="{5B9DC45C-C4E9-246C-7BBB-92034B6717A0}"/>
              </a:ext>
            </a:extLst>
          </p:cNvPr>
          <p:cNvSpPr/>
          <p:nvPr/>
        </p:nvSpPr>
        <p:spPr>
          <a:xfrm>
            <a:off x="6363052" y="3647210"/>
            <a:ext cx="3975902" cy="716971"/>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492692345"/>
      </p:ext>
    </p:extLst>
  </p:cSld>
  <p:clrMapOvr>
    <a:masterClrMapping/>
  </p:clrMapOvr>
  <p:transition spd="slow">
    <p:wip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5243-04AD-5ADE-E52C-F4474A3168EC}"/>
              </a:ext>
            </a:extLst>
          </p:cNvPr>
          <p:cNvSpPr>
            <a:spLocks noGrp="1"/>
          </p:cNvSpPr>
          <p:nvPr>
            <p:ph type="title"/>
          </p:nvPr>
        </p:nvSpPr>
        <p:spPr>
          <a:xfrm>
            <a:off x="189196" y="696190"/>
            <a:ext cx="11164604" cy="426027"/>
          </a:xfrm>
        </p:spPr>
        <p:txBody>
          <a:bodyPr>
            <a:noAutofit/>
          </a:bodyPr>
          <a:lstStyle/>
          <a:p>
            <a:r>
              <a:rPr lang="en-US" sz="2800" cap="none" dirty="0"/>
              <a:t>To change the state of receipts from  </a:t>
            </a:r>
            <a:r>
              <a:rPr lang="en-US" sz="2800" u="sng" cap="none" dirty="0"/>
              <a:t>CONFIRMED</a:t>
            </a:r>
            <a:r>
              <a:rPr lang="en-US" sz="2800" cap="none" dirty="0"/>
              <a:t> to </a:t>
            </a:r>
            <a:r>
              <a:rPr lang="en-US" sz="2800" u="sng" cap="none" dirty="0"/>
              <a:t>REMITTED</a:t>
            </a:r>
            <a:br>
              <a:rPr lang="en-US" sz="2800" cap="none" dirty="0"/>
            </a:br>
            <a:r>
              <a:rPr lang="en-US" sz="2800" cap="none" dirty="0"/>
              <a:t>click      receipts &gt;&gt; remittances</a:t>
            </a:r>
            <a:endParaRPr lang="en-US" sz="2800" dirty="0"/>
          </a:p>
        </p:txBody>
      </p:sp>
      <p:pic>
        <p:nvPicPr>
          <p:cNvPr id="3" name="Picture 2" descr="A screenshot of a computer&#10;&#10;AI-generated content may be incorrect.">
            <a:extLst>
              <a:ext uri="{FF2B5EF4-FFF2-40B4-BE49-F238E27FC236}">
                <a16:creationId xmlns:a16="http://schemas.microsoft.com/office/drawing/2014/main" id="{A912F8E0-81E8-942D-89F0-8AD08858525D}"/>
              </a:ext>
            </a:extLst>
          </p:cNvPr>
          <p:cNvPicPr>
            <a:picLocks noChangeAspect="1"/>
          </p:cNvPicPr>
          <p:nvPr/>
        </p:nvPicPr>
        <p:blipFill>
          <a:blip r:embed="rId2"/>
          <a:stretch>
            <a:fillRect/>
          </a:stretch>
        </p:blipFill>
        <p:spPr>
          <a:xfrm>
            <a:off x="189196" y="1340427"/>
            <a:ext cx="11771854" cy="5393161"/>
          </a:xfrm>
          <a:prstGeom prst="rect">
            <a:avLst/>
          </a:prstGeom>
        </p:spPr>
      </p:pic>
      <p:cxnSp>
        <p:nvCxnSpPr>
          <p:cNvPr id="4" name="Straight Arrow Connector 3">
            <a:extLst>
              <a:ext uri="{FF2B5EF4-FFF2-40B4-BE49-F238E27FC236}">
                <a16:creationId xmlns:a16="http://schemas.microsoft.com/office/drawing/2014/main" id="{50EABC00-0A02-F5E4-0126-8B9BF7753D0F}"/>
              </a:ext>
            </a:extLst>
          </p:cNvPr>
          <p:cNvCxnSpPr>
            <a:cxnSpLocks/>
          </p:cNvCxnSpPr>
          <p:nvPr/>
        </p:nvCxnSpPr>
        <p:spPr>
          <a:xfrm flipH="1">
            <a:off x="2266680" y="4162156"/>
            <a:ext cx="9129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3E730D2-3E4A-3D88-18BE-5399B0D08CEA}"/>
              </a:ext>
            </a:extLst>
          </p:cNvPr>
          <p:cNvCxnSpPr>
            <a:cxnSpLocks/>
          </p:cNvCxnSpPr>
          <p:nvPr/>
        </p:nvCxnSpPr>
        <p:spPr>
          <a:xfrm flipH="1">
            <a:off x="1598198" y="3545628"/>
            <a:ext cx="9129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785198"/>
      </p:ext>
    </p:extLst>
  </p:cSld>
  <p:clrMapOvr>
    <a:masterClrMapping/>
  </p:clrMapOvr>
  <p:transition spd="slow">
    <p:wip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6CD6-86F4-48C8-C660-9D38010B0527}"/>
              </a:ext>
            </a:extLst>
          </p:cNvPr>
          <p:cNvSpPr>
            <a:spLocks noGrp="1"/>
          </p:cNvSpPr>
          <p:nvPr>
            <p:ph type="title"/>
          </p:nvPr>
        </p:nvSpPr>
        <p:spPr>
          <a:xfrm>
            <a:off x="1" y="259773"/>
            <a:ext cx="9504218" cy="831272"/>
          </a:xfrm>
        </p:spPr>
        <p:txBody>
          <a:bodyPr>
            <a:noAutofit/>
          </a:bodyPr>
          <a:lstStyle/>
          <a:p>
            <a:r>
              <a:rPr lang="en-US" sz="2000" cap="none" dirty="0"/>
              <a:t>Enter the batch and GL dates, select the </a:t>
            </a:r>
            <a:r>
              <a:rPr lang="en-US" sz="2000" b="1" cap="none" dirty="0"/>
              <a:t>receipt method</a:t>
            </a:r>
            <a:r>
              <a:rPr lang="en-US" sz="2000" cap="none" dirty="0"/>
              <a:t> and </a:t>
            </a:r>
            <a:r>
              <a:rPr lang="en-US" sz="2000" b="1" cap="none" dirty="0"/>
              <a:t>receipt class</a:t>
            </a:r>
            <a:r>
              <a:rPr lang="en-US" sz="2000" cap="none" dirty="0"/>
              <a:t>, and then enter the </a:t>
            </a:r>
            <a:r>
              <a:rPr lang="en-US" sz="2000" b="1" cap="none" dirty="0"/>
              <a:t>bank details</a:t>
            </a:r>
            <a:r>
              <a:rPr lang="en-US" sz="2000" cap="none" dirty="0"/>
              <a:t>, including the </a:t>
            </a:r>
            <a:r>
              <a:rPr lang="en-US" sz="2000" b="1" cap="none" dirty="0"/>
              <a:t>branch</a:t>
            </a:r>
            <a:r>
              <a:rPr lang="en-US" sz="2000" cap="none" dirty="0"/>
              <a:t> and </a:t>
            </a:r>
            <a:r>
              <a:rPr lang="en-US" sz="2000" b="1" cap="none" dirty="0"/>
              <a:t>account number</a:t>
            </a:r>
            <a:r>
              <a:rPr lang="en-US" sz="2000" cap="none" dirty="0"/>
              <a:t> where the funds were received.</a:t>
            </a:r>
            <a:r>
              <a:rPr lang="en-US" sz="2000" b="1" cap="none" dirty="0"/>
              <a:t> Click</a:t>
            </a:r>
            <a:r>
              <a:rPr lang="en-US" sz="2000" cap="none" dirty="0"/>
              <a:t> </a:t>
            </a:r>
            <a:r>
              <a:rPr lang="en-US" sz="2000" b="1" u="sng" cap="none" dirty="0"/>
              <a:t>manual create</a:t>
            </a:r>
            <a:br>
              <a:rPr lang="en-US" sz="2000" cap="none" dirty="0"/>
            </a:br>
            <a:r>
              <a:rPr lang="en-US" sz="2000" cap="none" dirty="0"/>
              <a:t>                                           </a:t>
            </a:r>
          </a:p>
        </p:txBody>
      </p:sp>
      <p:pic>
        <p:nvPicPr>
          <p:cNvPr id="3" name="Picture 2" descr="A screenshot of a computer&#10;&#10;AI-generated content may be incorrect.">
            <a:extLst>
              <a:ext uri="{FF2B5EF4-FFF2-40B4-BE49-F238E27FC236}">
                <a16:creationId xmlns:a16="http://schemas.microsoft.com/office/drawing/2014/main" id="{46CDFC4F-3AF9-E680-6700-0C40B58C829E}"/>
              </a:ext>
            </a:extLst>
          </p:cNvPr>
          <p:cNvPicPr>
            <a:picLocks noChangeAspect="1"/>
          </p:cNvPicPr>
          <p:nvPr/>
        </p:nvPicPr>
        <p:blipFill>
          <a:blip r:embed="rId2"/>
          <a:stretch>
            <a:fillRect/>
          </a:stretch>
        </p:blipFill>
        <p:spPr>
          <a:xfrm>
            <a:off x="220510" y="1091045"/>
            <a:ext cx="11093824" cy="5311265"/>
          </a:xfrm>
          <a:prstGeom prst="rect">
            <a:avLst/>
          </a:prstGeom>
        </p:spPr>
      </p:pic>
      <p:sp>
        <p:nvSpPr>
          <p:cNvPr id="4" name="Rectangle 3">
            <a:extLst>
              <a:ext uri="{FF2B5EF4-FFF2-40B4-BE49-F238E27FC236}">
                <a16:creationId xmlns:a16="http://schemas.microsoft.com/office/drawing/2014/main" id="{77303E18-701A-C379-40AD-E5EFDD872B66}"/>
              </a:ext>
            </a:extLst>
          </p:cNvPr>
          <p:cNvSpPr/>
          <p:nvPr/>
        </p:nvSpPr>
        <p:spPr>
          <a:xfrm>
            <a:off x="3086100" y="2047010"/>
            <a:ext cx="2504209" cy="872835"/>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B2BF498F-C06D-8008-090B-ACD9F51AFF81}"/>
              </a:ext>
            </a:extLst>
          </p:cNvPr>
          <p:cNvSpPr/>
          <p:nvPr/>
        </p:nvSpPr>
        <p:spPr>
          <a:xfrm>
            <a:off x="384465" y="1922316"/>
            <a:ext cx="1922318" cy="592283"/>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B0705724-8E38-BB19-8248-202A538AEDFF}"/>
              </a:ext>
            </a:extLst>
          </p:cNvPr>
          <p:cNvSpPr/>
          <p:nvPr/>
        </p:nvSpPr>
        <p:spPr>
          <a:xfrm>
            <a:off x="877667" y="2987384"/>
            <a:ext cx="2367586" cy="71697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4A993CD2-BD06-21A2-01E2-16D5C74C9C0E}"/>
              </a:ext>
            </a:extLst>
          </p:cNvPr>
          <p:cNvSpPr/>
          <p:nvPr/>
        </p:nvSpPr>
        <p:spPr>
          <a:xfrm>
            <a:off x="4301836" y="4229099"/>
            <a:ext cx="1288473" cy="21821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F5419B3-AE72-001C-6159-C5FAD937E0DF}"/>
              </a:ext>
            </a:extLst>
          </p:cNvPr>
          <p:cNvCxnSpPr>
            <a:cxnSpLocks/>
          </p:cNvCxnSpPr>
          <p:nvPr/>
        </p:nvCxnSpPr>
        <p:spPr>
          <a:xfrm flipH="1">
            <a:off x="5435907" y="4359584"/>
            <a:ext cx="9129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520815"/>
      </p:ext>
    </p:extLst>
  </p:cSld>
  <p:clrMapOvr>
    <a:masterClrMapping/>
  </p:clrMapOvr>
  <p:transition spd="slow">
    <p:wip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2893-DE03-EAB1-992E-38C02FE2DF73}"/>
              </a:ext>
            </a:extLst>
          </p:cNvPr>
          <p:cNvSpPr>
            <a:spLocks noGrp="1"/>
          </p:cNvSpPr>
          <p:nvPr>
            <p:ph type="title"/>
          </p:nvPr>
        </p:nvSpPr>
        <p:spPr>
          <a:xfrm>
            <a:off x="0" y="152951"/>
            <a:ext cx="11353800" cy="741102"/>
          </a:xfrm>
        </p:spPr>
        <p:txBody>
          <a:bodyPr>
            <a:normAutofit fontScale="90000"/>
          </a:bodyPr>
          <a:lstStyle/>
          <a:p>
            <a:r>
              <a:rPr lang="en-US" sz="3100" cap="none" dirty="0"/>
              <a:t>Press </a:t>
            </a:r>
            <a:r>
              <a:rPr lang="en-US" sz="3100" b="1" cap="none" dirty="0"/>
              <a:t>ctrl + F11</a:t>
            </a:r>
            <a:r>
              <a:rPr lang="en-US" sz="3100" cap="none" dirty="0"/>
              <a:t> to search for the </a:t>
            </a:r>
            <a:r>
              <a:rPr lang="en-US" sz="3100" b="1" cap="none" dirty="0"/>
              <a:t>receipts</a:t>
            </a:r>
            <a:r>
              <a:rPr lang="en-US" sz="3100" cap="none" dirty="0"/>
              <a:t> you want to remit.</a:t>
            </a:r>
            <a:br>
              <a:rPr lang="en-US" sz="3100" cap="none" dirty="0"/>
            </a:br>
            <a:r>
              <a:rPr lang="en-US" sz="3100" cap="none" dirty="0"/>
              <a:t>Click on </a:t>
            </a:r>
            <a:r>
              <a:rPr lang="en-US" sz="3100" b="1" cap="none" dirty="0"/>
              <a:t>format</a:t>
            </a:r>
            <a:r>
              <a:rPr lang="en-US" sz="3100" cap="none" dirty="0"/>
              <a:t> to finalize the remittance details</a:t>
            </a:r>
          </a:p>
        </p:txBody>
      </p:sp>
      <p:pic>
        <p:nvPicPr>
          <p:cNvPr id="3" name="Picture 2" descr="A screenshot of a computer&#10;&#10;AI-generated content may be incorrect.">
            <a:extLst>
              <a:ext uri="{FF2B5EF4-FFF2-40B4-BE49-F238E27FC236}">
                <a16:creationId xmlns:a16="http://schemas.microsoft.com/office/drawing/2014/main" id="{FE835F80-17DD-F63F-F6B5-F92F82403767}"/>
              </a:ext>
            </a:extLst>
          </p:cNvPr>
          <p:cNvPicPr>
            <a:picLocks noChangeAspect="1"/>
          </p:cNvPicPr>
          <p:nvPr/>
        </p:nvPicPr>
        <p:blipFill>
          <a:blip r:embed="rId2"/>
          <a:stretch>
            <a:fillRect/>
          </a:stretch>
        </p:blipFill>
        <p:spPr>
          <a:xfrm>
            <a:off x="134777" y="1018308"/>
            <a:ext cx="11412681" cy="5686741"/>
          </a:xfrm>
          <a:prstGeom prst="rect">
            <a:avLst/>
          </a:prstGeom>
        </p:spPr>
      </p:pic>
      <p:sp>
        <p:nvSpPr>
          <p:cNvPr id="4" name="Rectangle 3">
            <a:extLst>
              <a:ext uri="{FF2B5EF4-FFF2-40B4-BE49-F238E27FC236}">
                <a16:creationId xmlns:a16="http://schemas.microsoft.com/office/drawing/2014/main" id="{366DD392-65BC-E275-3159-E0A6AC1A48F7}"/>
              </a:ext>
            </a:extLst>
          </p:cNvPr>
          <p:cNvSpPr/>
          <p:nvPr/>
        </p:nvSpPr>
        <p:spPr>
          <a:xfrm>
            <a:off x="498764" y="4166754"/>
            <a:ext cx="5091545" cy="21821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9EE5DF9-49EA-7DB0-B42F-1C933C046BE6}"/>
              </a:ext>
            </a:extLst>
          </p:cNvPr>
          <p:cNvSpPr/>
          <p:nvPr/>
        </p:nvSpPr>
        <p:spPr>
          <a:xfrm>
            <a:off x="4672446" y="4911435"/>
            <a:ext cx="1288473" cy="21821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637D233-E48E-C6F6-D4E9-4DC5DB11E40D}"/>
              </a:ext>
            </a:extLst>
          </p:cNvPr>
          <p:cNvCxnSpPr>
            <a:cxnSpLocks/>
          </p:cNvCxnSpPr>
          <p:nvPr/>
        </p:nvCxnSpPr>
        <p:spPr>
          <a:xfrm flipH="1">
            <a:off x="5778807" y="5034992"/>
            <a:ext cx="9129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285072"/>
      </p:ext>
    </p:extLst>
  </p:cSld>
  <p:clrMapOvr>
    <a:masterClrMapping/>
  </p:clrMapOvr>
  <p:transition spd="slow">
    <p:wip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B3D4-5557-2CA8-E25D-3CD8392C06F9}"/>
              </a:ext>
            </a:extLst>
          </p:cNvPr>
          <p:cNvSpPr>
            <a:spLocks noGrp="1"/>
          </p:cNvSpPr>
          <p:nvPr>
            <p:ph type="title"/>
          </p:nvPr>
        </p:nvSpPr>
        <p:spPr>
          <a:xfrm>
            <a:off x="145474" y="228600"/>
            <a:ext cx="8697190" cy="581891"/>
          </a:xfrm>
        </p:spPr>
        <p:txBody>
          <a:bodyPr>
            <a:noAutofit/>
          </a:bodyPr>
          <a:lstStyle/>
          <a:p>
            <a:r>
              <a:rPr lang="en-US" sz="2800" cap="none" dirty="0"/>
              <a:t>You will find that the </a:t>
            </a:r>
            <a:r>
              <a:rPr lang="en-US" sz="2800" b="1" cap="none" dirty="0"/>
              <a:t>state</a:t>
            </a:r>
            <a:r>
              <a:rPr lang="en-US" sz="2800" cap="none" dirty="0"/>
              <a:t> has been updated to </a:t>
            </a:r>
            <a:r>
              <a:rPr lang="en-US" sz="2800" b="1" cap="none" dirty="0"/>
              <a:t>REMITTED</a:t>
            </a:r>
            <a:endParaRPr lang="en-US" sz="2800" cap="none" dirty="0"/>
          </a:p>
        </p:txBody>
      </p:sp>
      <p:pic>
        <p:nvPicPr>
          <p:cNvPr id="3" name="Picture 2" descr="A screenshot of a computer&#10;&#10;AI-generated content may be incorrect.">
            <a:extLst>
              <a:ext uri="{FF2B5EF4-FFF2-40B4-BE49-F238E27FC236}">
                <a16:creationId xmlns:a16="http://schemas.microsoft.com/office/drawing/2014/main" id="{BB7835C2-83E6-44C2-1DE1-6C1F58E9202F}"/>
              </a:ext>
            </a:extLst>
          </p:cNvPr>
          <p:cNvPicPr>
            <a:picLocks noChangeAspect="1"/>
          </p:cNvPicPr>
          <p:nvPr/>
        </p:nvPicPr>
        <p:blipFill>
          <a:blip r:embed="rId2"/>
          <a:stretch>
            <a:fillRect/>
          </a:stretch>
        </p:blipFill>
        <p:spPr>
          <a:xfrm>
            <a:off x="145474" y="1057273"/>
            <a:ext cx="11470408" cy="5572127"/>
          </a:xfrm>
          <a:prstGeom prst="rect">
            <a:avLst/>
          </a:prstGeom>
        </p:spPr>
      </p:pic>
      <p:sp>
        <p:nvSpPr>
          <p:cNvPr id="5" name="Rectangle 4">
            <a:extLst>
              <a:ext uri="{FF2B5EF4-FFF2-40B4-BE49-F238E27FC236}">
                <a16:creationId xmlns:a16="http://schemas.microsoft.com/office/drawing/2014/main" id="{9C52A158-426C-CFD3-684B-5AA6814B4224}"/>
              </a:ext>
            </a:extLst>
          </p:cNvPr>
          <p:cNvSpPr/>
          <p:nvPr/>
        </p:nvSpPr>
        <p:spPr>
          <a:xfrm>
            <a:off x="1205346" y="2611581"/>
            <a:ext cx="1804556" cy="22167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203309839"/>
      </p:ext>
    </p:extLst>
  </p:cSld>
  <p:clrMapOvr>
    <a:masterClrMapping/>
  </p:clrMapOvr>
  <p:transition spd="slow">
    <p:wip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4A97CDD-2862-9221-5976-FA6C1C0FE296}"/>
              </a:ext>
            </a:extLst>
          </p:cNvPr>
          <p:cNvPicPr>
            <a:picLocks noChangeAspect="1"/>
          </p:cNvPicPr>
          <p:nvPr/>
        </p:nvPicPr>
        <p:blipFill>
          <a:blip r:embed="rId2"/>
          <a:stretch>
            <a:fillRect/>
          </a:stretch>
        </p:blipFill>
        <p:spPr>
          <a:xfrm>
            <a:off x="314615" y="1028700"/>
            <a:ext cx="11020134" cy="5599257"/>
          </a:xfrm>
          <a:prstGeom prst="rect">
            <a:avLst/>
          </a:prstGeom>
        </p:spPr>
      </p:pic>
      <p:sp>
        <p:nvSpPr>
          <p:cNvPr id="4" name="Rectangle 3">
            <a:extLst>
              <a:ext uri="{FF2B5EF4-FFF2-40B4-BE49-F238E27FC236}">
                <a16:creationId xmlns:a16="http://schemas.microsoft.com/office/drawing/2014/main" id="{44522F76-AE46-86A6-DB4E-450492B55E99}"/>
              </a:ext>
            </a:extLst>
          </p:cNvPr>
          <p:cNvSpPr/>
          <p:nvPr/>
        </p:nvSpPr>
        <p:spPr>
          <a:xfrm>
            <a:off x="6096000" y="3726873"/>
            <a:ext cx="4037045" cy="55185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CDDBFD17-8777-25EF-2230-CF7B53FDAE65}"/>
              </a:ext>
            </a:extLst>
          </p:cNvPr>
          <p:cNvSpPr/>
          <p:nvPr/>
        </p:nvSpPr>
        <p:spPr>
          <a:xfrm>
            <a:off x="6094092" y="4278732"/>
            <a:ext cx="4038953" cy="450404"/>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384067073"/>
      </p:ext>
    </p:extLst>
  </p:cSld>
  <p:clrMapOvr>
    <a:masterClrMapping/>
  </p:clrMapOvr>
  <p:transition spd="slow">
    <p:wip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430" y="2313432"/>
            <a:ext cx="10058400" cy="1609344"/>
          </a:xfrm>
        </p:spPr>
        <p:txBody>
          <a:bodyPr/>
          <a:lstStyle/>
          <a:p>
            <a:pPr algn="ctr"/>
            <a:r>
              <a:rPr lang="en-US" b="1" u="sng" dirty="0"/>
              <a:t>REFUND</a:t>
            </a:r>
          </a:p>
        </p:txBody>
      </p:sp>
    </p:spTree>
    <p:extLst>
      <p:ext uri="{BB962C8B-B14F-4D97-AF65-F5344CB8AC3E}">
        <p14:creationId xmlns:p14="http://schemas.microsoft.com/office/powerpoint/2010/main" val="3136693375"/>
      </p:ext>
    </p:extLst>
  </p:cSld>
  <p:clrMapOvr>
    <a:masterClrMapping/>
  </p:clrMapOvr>
  <p:transition spd="slow">
    <p:wip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7463A-D410-8E73-89B6-6FD40CF69431}"/>
              </a:ext>
            </a:extLst>
          </p:cNvPr>
          <p:cNvSpPr>
            <a:spLocks noGrp="1"/>
          </p:cNvSpPr>
          <p:nvPr>
            <p:ph type="title"/>
          </p:nvPr>
        </p:nvSpPr>
        <p:spPr>
          <a:xfrm>
            <a:off x="838200" y="365125"/>
            <a:ext cx="10515600" cy="532248"/>
          </a:xfrm>
        </p:spPr>
        <p:txBody>
          <a:bodyPr>
            <a:noAutofit/>
          </a:bodyPr>
          <a:lstStyle/>
          <a:p>
            <a:r>
              <a:rPr lang="en-US" sz="3600" dirty="0"/>
              <a:t>Receipts &gt; receipts</a:t>
            </a:r>
          </a:p>
        </p:txBody>
      </p:sp>
      <p:pic>
        <p:nvPicPr>
          <p:cNvPr id="3" name="Picture 2" descr="A computer screen shot of a computer screen&#10;&#10;AI-generated content may be incorrect.">
            <a:extLst>
              <a:ext uri="{FF2B5EF4-FFF2-40B4-BE49-F238E27FC236}">
                <a16:creationId xmlns:a16="http://schemas.microsoft.com/office/drawing/2014/main" id="{6F34A669-EB3A-3633-8F76-B182E579B45C}"/>
              </a:ext>
            </a:extLst>
          </p:cNvPr>
          <p:cNvPicPr>
            <a:picLocks noChangeAspect="1"/>
          </p:cNvPicPr>
          <p:nvPr/>
        </p:nvPicPr>
        <p:blipFill>
          <a:blip r:embed="rId2"/>
          <a:stretch>
            <a:fillRect/>
          </a:stretch>
        </p:blipFill>
        <p:spPr>
          <a:xfrm>
            <a:off x="356210" y="1004888"/>
            <a:ext cx="11615279" cy="5662416"/>
          </a:xfrm>
          <a:prstGeom prst="rect">
            <a:avLst/>
          </a:prstGeom>
        </p:spPr>
      </p:pic>
      <p:cxnSp>
        <p:nvCxnSpPr>
          <p:cNvPr id="4" name="Straight Arrow Connector 3">
            <a:extLst>
              <a:ext uri="{FF2B5EF4-FFF2-40B4-BE49-F238E27FC236}">
                <a16:creationId xmlns:a16="http://schemas.microsoft.com/office/drawing/2014/main" id="{38C9ED8F-7979-F040-79E1-A010BAF4E6C1}"/>
              </a:ext>
            </a:extLst>
          </p:cNvPr>
          <p:cNvCxnSpPr>
            <a:cxnSpLocks/>
          </p:cNvCxnSpPr>
          <p:nvPr/>
        </p:nvCxnSpPr>
        <p:spPr>
          <a:xfrm flipH="1">
            <a:off x="1591270" y="3351665"/>
            <a:ext cx="9129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FCB27A2-3647-EDCE-6494-2C7CC53E023C}"/>
              </a:ext>
            </a:extLst>
          </p:cNvPr>
          <p:cNvCxnSpPr>
            <a:cxnSpLocks/>
          </p:cNvCxnSpPr>
          <p:nvPr/>
        </p:nvCxnSpPr>
        <p:spPr>
          <a:xfrm flipH="1">
            <a:off x="2200871" y="3743055"/>
            <a:ext cx="9129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29244"/>
      </p:ext>
    </p:extLst>
  </p:cSld>
  <p:clrMapOvr>
    <a:masterClrMapping/>
  </p:clrMapOvr>
  <p:transition spd="slow">
    <p:wip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41EF-AAC5-EAE8-3529-35ECE7CF5EEB}"/>
              </a:ext>
            </a:extLst>
          </p:cNvPr>
          <p:cNvSpPr>
            <a:spLocks noGrp="1"/>
          </p:cNvSpPr>
          <p:nvPr>
            <p:ph type="title"/>
          </p:nvPr>
        </p:nvSpPr>
        <p:spPr>
          <a:xfrm>
            <a:off x="270164" y="93519"/>
            <a:ext cx="9320646" cy="927534"/>
          </a:xfrm>
        </p:spPr>
        <p:txBody>
          <a:bodyPr>
            <a:normAutofit/>
          </a:bodyPr>
          <a:lstStyle/>
          <a:p>
            <a:r>
              <a:rPr lang="en-US" sz="2800" cap="none" dirty="0">
                <a:solidFill>
                  <a:schemeClr val="tx1"/>
                </a:solidFill>
              </a:rPr>
              <a:t>Choose receipt method ,date , amount and customer name then click apply</a:t>
            </a:r>
            <a:endParaRPr lang="en-US" sz="2800" cap="none" dirty="0"/>
          </a:p>
        </p:txBody>
      </p:sp>
      <p:pic>
        <p:nvPicPr>
          <p:cNvPr id="3" name="Picture 2" descr="A screenshot of a computer&#10;&#10;AI-generated content may be incorrect.">
            <a:extLst>
              <a:ext uri="{FF2B5EF4-FFF2-40B4-BE49-F238E27FC236}">
                <a16:creationId xmlns:a16="http://schemas.microsoft.com/office/drawing/2014/main" id="{04B9492A-5D2F-5A98-60BE-12E1346028AC}"/>
              </a:ext>
            </a:extLst>
          </p:cNvPr>
          <p:cNvPicPr>
            <a:picLocks noChangeAspect="1"/>
          </p:cNvPicPr>
          <p:nvPr/>
        </p:nvPicPr>
        <p:blipFill>
          <a:blip r:embed="rId2"/>
          <a:stretch>
            <a:fillRect/>
          </a:stretch>
        </p:blipFill>
        <p:spPr>
          <a:xfrm>
            <a:off x="152978" y="1138402"/>
            <a:ext cx="11886043" cy="5704608"/>
          </a:xfrm>
          <a:prstGeom prst="rect">
            <a:avLst/>
          </a:prstGeom>
        </p:spPr>
      </p:pic>
      <p:cxnSp>
        <p:nvCxnSpPr>
          <p:cNvPr id="4" name="Straight Arrow Connector 3">
            <a:extLst>
              <a:ext uri="{FF2B5EF4-FFF2-40B4-BE49-F238E27FC236}">
                <a16:creationId xmlns:a16="http://schemas.microsoft.com/office/drawing/2014/main" id="{1122A78C-5B09-BA0F-3751-6B079E42D43F}"/>
              </a:ext>
            </a:extLst>
          </p:cNvPr>
          <p:cNvCxnSpPr>
            <a:cxnSpLocks/>
          </p:cNvCxnSpPr>
          <p:nvPr/>
        </p:nvCxnSpPr>
        <p:spPr>
          <a:xfrm flipH="1">
            <a:off x="7493307" y="5668837"/>
            <a:ext cx="9129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020FEB5-966E-8BD9-8428-A119238CEB3B}"/>
              </a:ext>
            </a:extLst>
          </p:cNvPr>
          <p:cNvCxnSpPr>
            <a:cxnSpLocks/>
          </p:cNvCxnSpPr>
          <p:nvPr/>
        </p:nvCxnSpPr>
        <p:spPr>
          <a:xfrm flipH="1">
            <a:off x="2651873" y="2088573"/>
            <a:ext cx="912939" cy="808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C06A615-8F38-BB20-BCED-F920C5BA0435}"/>
              </a:ext>
            </a:extLst>
          </p:cNvPr>
          <p:cNvCxnSpPr>
            <a:cxnSpLocks/>
          </p:cNvCxnSpPr>
          <p:nvPr/>
        </p:nvCxnSpPr>
        <p:spPr>
          <a:xfrm flipH="1">
            <a:off x="5163741" y="2309110"/>
            <a:ext cx="9129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2425660-0C9F-0C6A-0BD0-06824B5BCC9D}"/>
              </a:ext>
            </a:extLst>
          </p:cNvPr>
          <p:cNvCxnSpPr>
            <a:cxnSpLocks/>
          </p:cNvCxnSpPr>
          <p:nvPr/>
        </p:nvCxnSpPr>
        <p:spPr>
          <a:xfrm>
            <a:off x="270163" y="2441863"/>
            <a:ext cx="901277" cy="1154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C860ECC-5BD7-5221-4B0A-D11C1B000F8A}"/>
              </a:ext>
            </a:extLst>
          </p:cNvPr>
          <p:cNvCxnSpPr>
            <a:cxnSpLocks/>
          </p:cNvCxnSpPr>
          <p:nvPr/>
        </p:nvCxnSpPr>
        <p:spPr>
          <a:xfrm flipH="1">
            <a:off x="2651873" y="4266065"/>
            <a:ext cx="9129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553E9D-1771-7EB7-9966-35052D26B7E6}"/>
              </a:ext>
            </a:extLst>
          </p:cNvPr>
          <p:cNvSpPr/>
          <p:nvPr/>
        </p:nvSpPr>
        <p:spPr>
          <a:xfrm>
            <a:off x="1246909" y="2784763"/>
            <a:ext cx="1974273" cy="249377"/>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00714319"/>
      </p:ext>
    </p:extLst>
  </p:cSld>
  <p:clrMapOvr>
    <a:masterClrMapping/>
  </p:clrMapOvr>
  <p:transition spd="slow">
    <p:wip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C327-0BF2-0A51-AFE9-254A8581B6E9}"/>
              </a:ext>
            </a:extLst>
          </p:cNvPr>
          <p:cNvSpPr>
            <a:spLocks noGrp="1"/>
          </p:cNvSpPr>
          <p:nvPr>
            <p:ph type="title"/>
          </p:nvPr>
        </p:nvSpPr>
        <p:spPr>
          <a:xfrm>
            <a:off x="290945" y="365125"/>
            <a:ext cx="9310255" cy="448742"/>
          </a:xfrm>
        </p:spPr>
        <p:txBody>
          <a:bodyPr>
            <a:noAutofit/>
          </a:bodyPr>
          <a:lstStyle/>
          <a:p>
            <a:r>
              <a:rPr lang="en-US" sz="2800" cap="none" dirty="0">
                <a:solidFill>
                  <a:schemeClr val="tx1"/>
                </a:solidFill>
              </a:rPr>
              <a:t>Choose the invoices then </a:t>
            </a:r>
            <a:r>
              <a:rPr lang="en-US" sz="2800" cap="none" dirty="0" err="1">
                <a:solidFill>
                  <a:schemeClr val="tx1"/>
                </a:solidFill>
              </a:rPr>
              <a:t>ctrl+s</a:t>
            </a:r>
            <a:r>
              <a:rPr lang="en-US" sz="2800" cap="none" dirty="0">
                <a:solidFill>
                  <a:schemeClr val="tx1"/>
                </a:solidFill>
              </a:rPr>
              <a:t>  to save them then click apply in detail</a:t>
            </a:r>
            <a:endParaRPr lang="en-US" sz="2800" cap="none" dirty="0"/>
          </a:p>
        </p:txBody>
      </p:sp>
      <p:pic>
        <p:nvPicPr>
          <p:cNvPr id="3" name="Picture 2" descr="A screenshot of a computer&#10;&#10;AI-generated content may be incorrect.">
            <a:extLst>
              <a:ext uri="{FF2B5EF4-FFF2-40B4-BE49-F238E27FC236}">
                <a16:creationId xmlns:a16="http://schemas.microsoft.com/office/drawing/2014/main" id="{D1C36BA8-98AC-C38E-2144-EC06236C6A3F}"/>
              </a:ext>
            </a:extLst>
          </p:cNvPr>
          <p:cNvPicPr>
            <a:picLocks noChangeAspect="1"/>
          </p:cNvPicPr>
          <p:nvPr/>
        </p:nvPicPr>
        <p:blipFill>
          <a:blip r:embed="rId2"/>
          <a:stretch>
            <a:fillRect/>
          </a:stretch>
        </p:blipFill>
        <p:spPr>
          <a:xfrm>
            <a:off x="85619" y="1011627"/>
            <a:ext cx="11667470" cy="5732351"/>
          </a:xfrm>
          <a:prstGeom prst="rect">
            <a:avLst/>
          </a:prstGeom>
        </p:spPr>
      </p:pic>
      <p:sp>
        <p:nvSpPr>
          <p:cNvPr id="4" name="Rectangle 3">
            <a:extLst>
              <a:ext uri="{FF2B5EF4-FFF2-40B4-BE49-F238E27FC236}">
                <a16:creationId xmlns:a16="http://schemas.microsoft.com/office/drawing/2014/main" id="{9B1EEBBD-D82F-7515-9F76-43822F40215A}"/>
              </a:ext>
            </a:extLst>
          </p:cNvPr>
          <p:cNvSpPr/>
          <p:nvPr/>
        </p:nvSpPr>
        <p:spPr>
          <a:xfrm>
            <a:off x="1194955" y="3190009"/>
            <a:ext cx="6442364" cy="716973"/>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88177580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721" y="2576668"/>
            <a:ext cx="10058400" cy="1609344"/>
          </a:xfrm>
        </p:spPr>
        <p:txBody>
          <a:bodyPr/>
          <a:lstStyle/>
          <a:p>
            <a:pPr algn="ctr"/>
            <a:r>
              <a:rPr lang="en-US" b="1" u="sng" dirty="0"/>
              <a:t>MEMO LINE</a:t>
            </a:r>
          </a:p>
        </p:txBody>
      </p:sp>
    </p:spTree>
    <p:extLst>
      <p:ext uri="{BB962C8B-B14F-4D97-AF65-F5344CB8AC3E}">
        <p14:creationId xmlns:p14="http://schemas.microsoft.com/office/powerpoint/2010/main" val="2238963236"/>
      </p:ext>
    </p:extLst>
  </p:cSld>
  <p:clrMapOvr>
    <a:masterClrMapping/>
  </p:clrMapOvr>
  <p:transition spd="slow">
    <p:wip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23E5-654A-057A-E443-1DD24873482D}"/>
              </a:ext>
            </a:extLst>
          </p:cNvPr>
          <p:cNvSpPr>
            <a:spLocks noGrp="1"/>
          </p:cNvSpPr>
          <p:nvPr>
            <p:ph type="title"/>
          </p:nvPr>
        </p:nvSpPr>
        <p:spPr>
          <a:xfrm>
            <a:off x="220511" y="365125"/>
            <a:ext cx="9079353" cy="553125"/>
          </a:xfrm>
        </p:spPr>
        <p:txBody>
          <a:bodyPr>
            <a:normAutofit/>
          </a:bodyPr>
          <a:lstStyle/>
          <a:p>
            <a:r>
              <a:rPr lang="en-US" sz="2800" dirty="0"/>
              <a:t>Then to Make a refund we go to apply again</a:t>
            </a:r>
          </a:p>
        </p:txBody>
      </p:sp>
      <p:pic>
        <p:nvPicPr>
          <p:cNvPr id="3" name="Picture 2" descr="A screenshot of a computer&#10;&#10;AI-generated content may be incorrect.">
            <a:extLst>
              <a:ext uri="{FF2B5EF4-FFF2-40B4-BE49-F238E27FC236}">
                <a16:creationId xmlns:a16="http://schemas.microsoft.com/office/drawing/2014/main" id="{07B6E4C2-8DDB-3B04-CE55-E8C13E6397F8}"/>
              </a:ext>
            </a:extLst>
          </p:cNvPr>
          <p:cNvPicPr>
            <a:picLocks noChangeAspect="1"/>
          </p:cNvPicPr>
          <p:nvPr/>
        </p:nvPicPr>
        <p:blipFill>
          <a:blip r:embed="rId2"/>
          <a:stretch>
            <a:fillRect/>
          </a:stretch>
        </p:blipFill>
        <p:spPr>
          <a:xfrm>
            <a:off x="95820" y="1125907"/>
            <a:ext cx="11771855" cy="5515366"/>
          </a:xfrm>
          <a:prstGeom prst="rect">
            <a:avLst/>
          </a:prstGeom>
        </p:spPr>
      </p:pic>
      <p:sp>
        <p:nvSpPr>
          <p:cNvPr id="4" name="Rectangle 3">
            <a:extLst>
              <a:ext uri="{FF2B5EF4-FFF2-40B4-BE49-F238E27FC236}">
                <a16:creationId xmlns:a16="http://schemas.microsoft.com/office/drawing/2014/main" id="{55FC04D8-5339-CB99-E747-CF9E0C052101}"/>
              </a:ext>
            </a:extLst>
          </p:cNvPr>
          <p:cNvSpPr/>
          <p:nvPr/>
        </p:nvSpPr>
        <p:spPr>
          <a:xfrm>
            <a:off x="6244936" y="5351318"/>
            <a:ext cx="1319646" cy="249382"/>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155604032"/>
      </p:ext>
    </p:extLst>
  </p:cSld>
  <p:clrMapOvr>
    <a:masterClrMapping/>
  </p:clrMapOvr>
  <p:transition spd="slow">
    <p:wip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1606-97B2-711A-AFE4-C56B822B818C}"/>
              </a:ext>
            </a:extLst>
          </p:cNvPr>
          <p:cNvSpPr>
            <a:spLocks noGrp="1"/>
          </p:cNvSpPr>
          <p:nvPr>
            <p:ph type="title"/>
          </p:nvPr>
        </p:nvSpPr>
        <p:spPr>
          <a:xfrm>
            <a:off x="218515" y="156289"/>
            <a:ext cx="10515600" cy="810093"/>
          </a:xfrm>
        </p:spPr>
        <p:txBody>
          <a:bodyPr>
            <a:normAutofit fontScale="90000"/>
          </a:bodyPr>
          <a:lstStyle/>
          <a:p>
            <a:r>
              <a:rPr lang="en-US" sz="2800" b="1" cap="none" dirty="0"/>
              <a:t>Apply amount to refund</a:t>
            </a:r>
            <a:r>
              <a:rPr lang="en-US" sz="2800" b="1" cap="none" dirty="0">
                <a:solidFill>
                  <a:schemeClr val="tx1"/>
                </a:solidFill>
              </a:rPr>
              <a:t> then </a:t>
            </a:r>
            <a:r>
              <a:rPr lang="en-US" sz="2800" b="1" cap="none" dirty="0" err="1">
                <a:solidFill>
                  <a:schemeClr val="tx1"/>
                </a:solidFill>
              </a:rPr>
              <a:t>ctrl+s</a:t>
            </a:r>
            <a:r>
              <a:rPr lang="en-US" sz="2800" b="1" cap="none" dirty="0">
                <a:solidFill>
                  <a:schemeClr val="tx1"/>
                </a:solidFill>
              </a:rPr>
              <a:t> to save then click on refund attributes to select money refund method</a:t>
            </a:r>
            <a:endParaRPr lang="en-US" sz="2800" b="1" dirty="0"/>
          </a:p>
        </p:txBody>
      </p:sp>
      <p:pic>
        <p:nvPicPr>
          <p:cNvPr id="3" name="Picture 2" descr="A screenshot of a computer&#10;&#10;AI-generated content may be incorrect.">
            <a:extLst>
              <a:ext uri="{FF2B5EF4-FFF2-40B4-BE49-F238E27FC236}">
                <a16:creationId xmlns:a16="http://schemas.microsoft.com/office/drawing/2014/main" id="{16967018-B512-01D2-00A7-AB089E27D1B8}"/>
              </a:ext>
            </a:extLst>
          </p:cNvPr>
          <p:cNvPicPr>
            <a:picLocks noChangeAspect="1"/>
          </p:cNvPicPr>
          <p:nvPr/>
        </p:nvPicPr>
        <p:blipFill>
          <a:blip r:embed="rId2"/>
          <a:stretch>
            <a:fillRect/>
          </a:stretch>
        </p:blipFill>
        <p:spPr>
          <a:xfrm>
            <a:off x="218515" y="1174377"/>
            <a:ext cx="11564468" cy="5685862"/>
          </a:xfrm>
          <a:prstGeom prst="rect">
            <a:avLst/>
          </a:prstGeom>
        </p:spPr>
      </p:pic>
      <p:sp>
        <p:nvSpPr>
          <p:cNvPr id="4" name="Rectangle 3">
            <a:extLst>
              <a:ext uri="{FF2B5EF4-FFF2-40B4-BE49-F238E27FC236}">
                <a16:creationId xmlns:a16="http://schemas.microsoft.com/office/drawing/2014/main" id="{736670EF-080E-227C-46CF-51F6B07F306D}"/>
              </a:ext>
            </a:extLst>
          </p:cNvPr>
          <p:cNvSpPr/>
          <p:nvPr/>
        </p:nvSpPr>
        <p:spPr>
          <a:xfrm flipV="1">
            <a:off x="1194955" y="3990108"/>
            <a:ext cx="6442364" cy="187036"/>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9E3B798C-39E9-4D6C-FDD6-F64CFB65D3A6}"/>
              </a:ext>
            </a:extLst>
          </p:cNvPr>
          <p:cNvCxnSpPr>
            <a:cxnSpLocks/>
          </p:cNvCxnSpPr>
          <p:nvPr/>
        </p:nvCxnSpPr>
        <p:spPr>
          <a:xfrm flipH="1">
            <a:off x="1755523" y="5538355"/>
            <a:ext cx="935722" cy="272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471481"/>
      </p:ext>
    </p:extLst>
  </p:cSld>
  <p:clrMapOvr>
    <a:masterClrMapping/>
  </p:clrMapOvr>
  <p:transition spd="slow">
    <p:wip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B676-DBAA-B784-9E16-4B819103468E}"/>
              </a:ext>
            </a:extLst>
          </p:cNvPr>
          <p:cNvSpPr>
            <a:spLocks noGrp="1"/>
          </p:cNvSpPr>
          <p:nvPr>
            <p:ph type="title"/>
          </p:nvPr>
        </p:nvSpPr>
        <p:spPr>
          <a:xfrm>
            <a:off x="230950" y="198112"/>
            <a:ext cx="8622105" cy="636631"/>
          </a:xfrm>
        </p:spPr>
        <p:txBody>
          <a:bodyPr>
            <a:noAutofit/>
          </a:bodyPr>
          <a:lstStyle/>
          <a:p>
            <a:r>
              <a:rPr lang="en-US" sz="2800" b="1" cap="none" dirty="0"/>
              <a:t>Then we choose to pay with checks then we click on apply</a:t>
            </a:r>
          </a:p>
        </p:txBody>
      </p:sp>
      <p:pic>
        <p:nvPicPr>
          <p:cNvPr id="3" name="Picture 2" descr="A screenshot of a computer&#10;&#10;AI-generated content may be incorrect.">
            <a:extLst>
              <a:ext uri="{FF2B5EF4-FFF2-40B4-BE49-F238E27FC236}">
                <a16:creationId xmlns:a16="http://schemas.microsoft.com/office/drawing/2014/main" id="{D64FA411-ACC7-8516-A21C-6579C90E4A56}"/>
              </a:ext>
            </a:extLst>
          </p:cNvPr>
          <p:cNvPicPr>
            <a:picLocks noChangeAspect="1"/>
          </p:cNvPicPr>
          <p:nvPr/>
        </p:nvPicPr>
        <p:blipFill>
          <a:blip r:embed="rId2"/>
          <a:stretch>
            <a:fillRect/>
          </a:stretch>
        </p:blipFill>
        <p:spPr>
          <a:xfrm>
            <a:off x="230950" y="1091046"/>
            <a:ext cx="11625717" cy="5677706"/>
          </a:xfrm>
          <a:prstGeom prst="rect">
            <a:avLst/>
          </a:prstGeom>
        </p:spPr>
      </p:pic>
      <p:cxnSp>
        <p:nvCxnSpPr>
          <p:cNvPr id="6" name="Straight Arrow Connector 5">
            <a:extLst>
              <a:ext uri="{FF2B5EF4-FFF2-40B4-BE49-F238E27FC236}">
                <a16:creationId xmlns:a16="http://schemas.microsoft.com/office/drawing/2014/main" id="{7A1475B3-2F03-25CC-44EA-4F887D2C6B1F}"/>
              </a:ext>
            </a:extLst>
          </p:cNvPr>
          <p:cNvCxnSpPr>
            <a:cxnSpLocks/>
          </p:cNvCxnSpPr>
          <p:nvPr/>
        </p:nvCxnSpPr>
        <p:spPr>
          <a:xfrm flipH="1">
            <a:off x="3334941" y="1790649"/>
            <a:ext cx="935722" cy="272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648485F-DD68-13AA-2273-669FEAFDE24C}"/>
              </a:ext>
            </a:extLst>
          </p:cNvPr>
          <p:cNvCxnSpPr>
            <a:cxnSpLocks/>
          </p:cNvCxnSpPr>
          <p:nvPr/>
        </p:nvCxnSpPr>
        <p:spPr>
          <a:xfrm>
            <a:off x="512617" y="2035431"/>
            <a:ext cx="717607" cy="1386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531B0D8-7537-915F-B5F6-57090F249446}"/>
              </a:ext>
            </a:extLst>
          </p:cNvPr>
          <p:cNvCxnSpPr>
            <a:cxnSpLocks/>
          </p:cNvCxnSpPr>
          <p:nvPr/>
        </p:nvCxnSpPr>
        <p:spPr>
          <a:xfrm flipV="1">
            <a:off x="1341062" y="2458093"/>
            <a:ext cx="581350" cy="2933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2BC2AF-75F1-5B46-AD18-502D24E07CDC}"/>
              </a:ext>
            </a:extLst>
          </p:cNvPr>
          <p:cNvCxnSpPr>
            <a:cxnSpLocks/>
          </p:cNvCxnSpPr>
          <p:nvPr/>
        </p:nvCxnSpPr>
        <p:spPr>
          <a:xfrm flipH="1">
            <a:off x="4245880" y="4081133"/>
            <a:ext cx="935722" cy="272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537706"/>
      </p:ext>
    </p:extLst>
  </p:cSld>
  <p:clrMapOvr>
    <a:masterClrMapping/>
  </p:clrMapOvr>
  <p:transition spd="slow">
    <p:wip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A202D-0BE9-B39B-64F3-0183DFB8263F}"/>
              </a:ext>
            </a:extLst>
          </p:cNvPr>
          <p:cNvSpPr>
            <a:spLocks noGrp="1"/>
          </p:cNvSpPr>
          <p:nvPr>
            <p:ph type="title"/>
          </p:nvPr>
        </p:nvSpPr>
        <p:spPr>
          <a:xfrm>
            <a:off x="207310" y="129802"/>
            <a:ext cx="7991117" cy="485122"/>
          </a:xfrm>
        </p:spPr>
        <p:txBody>
          <a:bodyPr>
            <a:normAutofit/>
          </a:bodyPr>
          <a:lstStyle/>
          <a:p>
            <a:r>
              <a:rPr lang="en-US" sz="2800" cap="none" dirty="0"/>
              <a:t>Unapplied amount turns negative</a:t>
            </a:r>
          </a:p>
        </p:txBody>
      </p:sp>
      <p:pic>
        <p:nvPicPr>
          <p:cNvPr id="3" name="Picture 2" descr="A screenshot of a computer&#10;&#10;AI-generated content may be incorrect.">
            <a:extLst>
              <a:ext uri="{FF2B5EF4-FFF2-40B4-BE49-F238E27FC236}">
                <a16:creationId xmlns:a16="http://schemas.microsoft.com/office/drawing/2014/main" id="{49247952-65F5-5290-0EEE-2DF41D08AA79}"/>
              </a:ext>
            </a:extLst>
          </p:cNvPr>
          <p:cNvPicPr>
            <a:picLocks noChangeAspect="1"/>
          </p:cNvPicPr>
          <p:nvPr/>
        </p:nvPicPr>
        <p:blipFill>
          <a:blip r:embed="rId2"/>
          <a:stretch>
            <a:fillRect/>
          </a:stretch>
        </p:blipFill>
        <p:spPr>
          <a:xfrm>
            <a:off x="207310" y="905156"/>
            <a:ext cx="11721350" cy="5820893"/>
          </a:xfrm>
          <a:prstGeom prst="rect">
            <a:avLst/>
          </a:prstGeom>
        </p:spPr>
      </p:pic>
      <p:sp>
        <p:nvSpPr>
          <p:cNvPr id="4" name="Rectangle 3">
            <a:extLst>
              <a:ext uri="{FF2B5EF4-FFF2-40B4-BE49-F238E27FC236}">
                <a16:creationId xmlns:a16="http://schemas.microsoft.com/office/drawing/2014/main" id="{7429BEB1-C9F8-5100-F045-A577BC337077}"/>
              </a:ext>
            </a:extLst>
          </p:cNvPr>
          <p:cNvSpPr/>
          <p:nvPr/>
        </p:nvSpPr>
        <p:spPr>
          <a:xfrm flipV="1">
            <a:off x="4696691" y="1984663"/>
            <a:ext cx="1922318" cy="197428"/>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848858271"/>
      </p:ext>
    </p:extLst>
  </p:cSld>
  <p:clrMapOvr>
    <a:masterClrMapping/>
  </p:clrMapOvr>
  <p:transition spd="slow">
    <p:wip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5F6E-AC66-D95F-ED5D-0B101EBD77B0}"/>
              </a:ext>
            </a:extLst>
          </p:cNvPr>
          <p:cNvSpPr>
            <a:spLocks noGrp="1"/>
          </p:cNvSpPr>
          <p:nvPr>
            <p:ph type="title"/>
          </p:nvPr>
        </p:nvSpPr>
        <p:spPr>
          <a:xfrm>
            <a:off x="197427" y="365125"/>
            <a:ext cx="7076209" cy="574002"/>
          </a:xfrm>
        </p:spPr>
        <p:txBody>
          <a:bodyPr>
            <a:normAutofit fontScale="90000"/>
          </a:bodyPr>
          <a:lstStyle/>
          <a:p>
            <a:r>
              <a:rPr lang="en-US" cap="none" dirty="0"/>
              <a:t>Then we create account</a:t>
            </a:r>
            <a:endParaRPr lang="en-US" dirty="0"/>
          </a:p>
        </p:txBody>
      </p:sp>
      <p:pic>
        <p:nvPicPr>
          <p:cNvPr id="3" name="Picture 2" descr="A screenshot of a computer&#10;&#10;AI-generated content may be incorrect.">
            <a:extLst>
              <a:ext uri="{FF2B5EF4-FFF2-40B4-BE49-F238E27FC236}">
                <a16:creationId xmlns:a16="http://schemas.microsoft.com/office/drawing/2014/main" id="{E68B8383-F6C6-F58B-2EF7-3FB9B97EFEF2}"/>
              </a:ext>
            </a:extLst>
          </p:cNvPr>
          <p:cNvPicPr>
            <a:picLocks noChangeAspect="1"/>
          </p:cNvPicPr>
          <p:nvPr/>
        </p:nvPicPr>
        <p:blipFill>
          <a:blip r:embed="rId2"/>
          <a:stretch>
            <a:fillRect/>
          </a:stretch>
        </p:blipFill>
        <p:spPr>
          <a:xfrm>
            <a:off x="105689" y="1170075"/>
            <a:ext cx="11803170" cy="5530370"/>
          </a:xfrm>
          <a:prstGeom prst="rect">
            <a:avLst/>
          </a:prstGeom>
        </p:spPr>
      </p:pic>
      <p:cxnSp>
        <p:nvCxnSpPr>
          <p:cNvPr id="4" name="Straight Arrow Connector 3">
            <a:extLst>
              <a:ext uri="{FF2B5EF4-FFF2-40B4-BE49-F238E27FC236}">
                <a16:creationId xmlns:a16="http://schemas.microsoft.com/office/drawing/2014/main" id="{90FBBE52-D597-5861-B966-EB4807824FC1}"/>
              </a:ext>
            </a:extLst>
          </p:cNvPr>
          <p:cNvCxnSpPr>
            <a:cxnSpLocks/>
          </p:cNvCxnSpPr>
          <p:nvPr/>
        </p:nvCxnSpPr>
        <p:spPr>
          <a:xfrm flipH="1">
            <a:off x="1423013" y="1288473"/>
            <a:ext cx="966896" cy="1540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CB0B6A-20CD-027E-690A-8E3E68F35F3C}"/>
              </a:ext>
            </a:extLst>
          </p:cNvPr>
          <p:cNvCxnSpPr>
            <a:cxnSpLocks/>
          </p:cNvCxnSpPr>
          <p:nvPr/>
        </p:nvCxnSpPr>
        <p:spPr>
          <a:xfrm flipH="1" flipV="1">
            <a:off x="2389909" y="1853602"/>
            <a:ext cx="540327" cy="2245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177799"/>
      </p:ext>
    </p:extLst>
  </p:cSld>
  <p:clrMapOvr>
    <a:masterClrMapping/>
  </p:clrMapOvr>
  <p:transition spd="slow">
    <p:wip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D85E298-D3ED-6636-0132-95DAC5684A79}"/>
              </a:ext>
            </a:extLst>
          </p:cNvPr>
          <p:cNvPicPr>
            <a:picLocks noChangeAspect="1"/>
          </p:cNvPicPr>
          <p:nvPr/>
        </p:nvPicPr>
        <p:blipFill>
          <a:blip r:embed="rId2"/>
          <a:stretch>
            <a:fillRect/>
          </a:stretch>
        </p:blipFill>
        <p:spPr>
          <a:xfrm>
            <a:off x="285750" y="1145521"/>
            <a:ext cx="11553262" cy="5575485"/>
          </a:xfrm>
          <a:prstGeom prst="rect">
            <a:avLst/>
          </a:prstGeom>
        </p:spPr>
      </p:pic>
      <p:sp>
        <p:nvSpPr>
          <p:cNvPr id="4" name="Rectangle 3">
            <a:extLst>
              <a:ext uri="{FF2B5EF4-FFF2-40B4-BE49-F238E27FC236}">
                <a16:creationId xmlns:a16="http://schemas.microsoft.com/office/drawing/2014/main" id="{C72E9837-C80D-0C90-B5C8-C83EE6AE4F4D}"/>
              </a:ext>
            </a:extLst>
          </p:cNvPr>
          <p:cNvSpPr/>
          <p:nvPr/>
        </p:nvSpPr>
        <p:spPr>
          <a:xfrm flipV="1">
            <a:off x="6733310" y="3823852"/>
            <a:ext cx="4031672" cy="1091045"/>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56616548"/>
      </p:ext>
    </p:extLst>
  </p:cSld>
  <p:clrMapOvr>
    <a:masterClrMapping/>
  </p:clrMapOvr>
  <p:transition spd="slow">
    <p:wip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E601-879A-584D-9FB8-506D7D11E33A}"/>
              </a:ext>
            </a:extLst>
          </p:cNvPr>
          <p:cNvSpPr>
            <a:spLocks noGrp="1"/>
          </p:cNvSpPr>
          <p:nvPr>
            <p:ph type="title"/>
          </p:nvPr>
        </p:nvSpPr>
        <p:spPr>
          <a:xfrm>
            <a:off x="838200" y="365125"/>
            <a:ext cx="10515600" cy="574002"/>
          </a:xfrm>
        </p:spPr>
        <p:txBody>
          <a:bodyPr>
            <a:normAutofit fontScale="90000"/>
          </a:bodyPr>
          <a:lstStyle/>
          <a:p>
            <a:r>
              <a:rPr lang="en-US" dirty="0"/>
              <a:t>Payables &gt; invoices</a:t>
            </a:r>
          </a:p>
        </p:txBody>
      </p:sp>
      <p:pic>
        <p:nvPicPr>
          <p:cNvPr id="3" name="Picture 2" descr="A screenshot of a computer&#10;&#10;AI-generated content may be incorrect.">
            <a:extLst>
              <a:ext uri="{FF2B5EF4-FFF2-40B4-BE49-F238E27FC236}">
                <a16:creationId xmlns:a16="http://schemas.microsoft.com/office/drawing/2014/main" id="{F5D930E9-6BCE-EF94-545B-73F6CDFDCC66}"/>
              </a:ext>
            </a:extLst>
          </p:cNvPr>
          <p:cNvPicPr>
            <a:picLocks noChangeAspect="1"/>
          </p:cNvPicPr>
          <p:nvPr/>
        </p:nvPicPr>
        <p:blipFill>
          <a:blip r:embed="rId2"/>
          <a:stretch>
            <a:fillRect/>
          </a:stretch>
        </p:blipFill>
        <p:spPr>
          <a:xfrm>
            <a:off x="116128" y="1127409"/>
            <a:ext cx="11844923" cy="5605266"/>
          </a:xfrm>
          <a:prstGeom prst="rect">
            <a:avLst/>
          </a:prstGeom>
        </p:spPr>
      </p:pic>
      <p:cxnSp>
        <p:nvCxnSpPr>
          <p:cNvPr id="4" name="Straight Arrow Connector 3">
            <a:extLst>
              <a:ext uri="{FF2B5EF4-FFF2-40B4-BE49-F238E27FC236}">
                <a16:creationId xmlns:a16="http://schemas.microsoft.com/office/drawing/2014/main" id="{A678658E-6793-3C69-C56B-CF254F3296F2}"/>
              </a:ext>
            </a:extLst>
          </p:cNvPr>
          <p:cNvCxnSpPr>
            <a:cxnSpLocks/>
          </p:cNvCxnSpPr>
          <p:nvPr/>
        </p:nvCxnSpPr>
        <p:spPr>
          <a:xfrm flipH="1">
            <a:off x="1369868" y="2952340"/>
            <a:ext cx="6044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AC50A28-3FEB-BBA3-5B98-0716AF5BDDD9}"/>
              </a:ext>
            </a:extLst>
          </p:cNvPr>
          <p:cNvCxnSpPr>
            <a:cxnSpLocks/>
          </p:cNvCxnSpPr>
          <p:nvPr/>
        </p:nvCxnSpPr>
        <p:spPr>
          <a:xfrm flipH="1">
            <a:off x="2595995" y="3347883"/>
            <a:ext cx="6684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20580"/>
      </p:ext>
    </p:extLst>
  </p:cSld>
  <p:clrMapOvr>
    <a:masterClrMapping/>
  </p:clrMapOvr>
  <p:transition spd="slow">
    <p:wip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6B1-FE50-AC6E-371A-11CB3CC5414D}"/>
              </a:ext>
            </a:extLst>
          </p:cNvPr>
          <p:cNvSpPr>
            <a:spLocks noGrp="1"/>
          </p:cNvSpPr>
          <p:nvPr>
            <p:ph type="title"/>
          </p:nvPr>
        </p:nvSpPr>
        <p:spPr>
          <a:xfrm>
            <a:off x="467591" y="365125"/>
            <a:ext cx="8634845" cy="511372"/>
          </a:xfrm>
        </p:spPr>
        <p:txBody>
          <a:bodyPr>
            <a:noAutofit/>
          </a:bodyPr>
          <a:lstStyle/>
          <a:p>
            <a:r>
              <a:rPr lang="en-US" sz="2800" cap="none" dirty="0"/>
              <a:t>We got a payment request with the same amount of refund then we click Actions to create account</a:t>
            </a:r>
          </a:p>
        </p:txBody>
      </p:sp>
      <p:pic>
        <p:nvPicPr>
          <p:cNvPr id="3" name="Picture 2" descr="A screenshot of a computer&#10;&#10;AI-generated content may be incorrect.">
            <a:extLst>
              <a:ext uri="{FF2B5EF4-FFF2-40B4-BE49-F238E27FC236}">
                <a16:creationId xmlns:a16="http://schemas.microsoft.com/office/drawing/2014/main" id="{B28A67BD-AC26-43BF-6660-0F25F7706255}"/>
              </a:ext>
            </a:extLst>
          </p:cNvPr>
          <p:cNvPicPr>
            <a:picLocks noChangeAspect="1"/>
          </p:cNvPicPr>
          <p:nvPr/>
        </p:nvPicPr>
        <p:blipFill>
          <a:blip r:embed="rId2"/>
          <a:stretch>
            <a:fillRect/>
          </a:stretch>
        </p:blipFill>
        <p:spPr>
          <a:xfrm>
            <a:off x="137004" y="1118863"/>
            <a:ext cx="11824046" cy="5739137"/>
          </a:xfrm>
          <a:prstGeom prst="rect">
            <a:avLst/>
          </a:prstGeom>
        </p:spPr>
      </p:pic>
      <p:sp>
        <p:nvSpPr>
          <p:cNvPr id="4" name="Rectangle 3">
            <a:extLst>
              <a:ext uri="{FF2B5EF4-FFF2-40B4-BE49-F238E27FC236}">
                <a16:creationId xmlns:a16="http://schemas.microsoft.com/office/drawing/2014/main" id="{50393904-7B76-9127-1164-5581CA907BBA}"/>
              </a:ext>
            </a:extLst>
          </p:cNvPr>
          <p:cNvSpPr/>
          <p:nvPr/>
        </p:nvSpPr>
        <p:spPr>
          <a:xfrm flipV="1">
            <a:off x="1339994" y="2142258"/>
            <a:ext cx="1381991" cy="353293"/>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257D1D09-A067-9256-4A1F-2A7EFC19437E}"/>
              </a:ext>
            </a:extLst>
          </p:cNvPr>
          <p:cNvSpPr/>
          <p:nvPr/>
        </p:nvSpPr>
        <p:spPr>
          <a:xfrm flipV="1">
            <a:off x="852055" y="4966851"/>
            <a:ext cx="1859972" cy="187040"/>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1125A-CEC8-8F4C-3F2C-13C575EBCCF9}"/>
              </a:ext>
            </a:extLst>
          </p:cNvPr>
          <p:cNvCxnSpPr>
            <a:cxnSpLocks/>
          </p:cNvCxnSpPr>
          <p:nvPr/>
        </p:nvCxnSpPr>
        <p:spPr>
          <a:xfrm flipH="1">
            <a:off x="1027833" y="5361709"/>
            <a:ext cx="624322" cy="2541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1F540BC-F4E2-207E-99C3-EB01898645FC}"/>
              </a:ext>
            </a:extLst>
          </p:cNvPr>
          <p:cNvCxnSpPr>
            <a:cxnSpLocks/>
          </p:cNvCxnSpPr>
          <p:nvPr/>
        </p:nvCxnSpPr>
        <p:spPr>
          <a:xfrm flipH="1">
            <a:off x="10011640" y="1901536"/>
            <a:ext cx="649432" cy="301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84855"/>
      </p:ext>
    </p:extLst>
  </p:cSld>
  <p:clrMapOvr>
    <a:masterClrMapping/>
  </p:clrMapOvr>
  <p:transition spd="slow">
    <p:wip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BE76-ECC1-01F8-D58B-5E002022B02C}"/>
              </a:ext>
            </a:extLst>
          </p:cNvPr>
          <p:cNvSpPr>
            <a:spLocks noGrp="1"/>
          </p:cNvSpPr>
          <p:nvPr>
            <p:ph type="title"/>
          </p:nvPr>
        </p:nvSpPr>
        <p:spPr>
          <a:xfrm>
            <a:off x="363682" y="365125"/>
            <a:ext cx="10990118" cy="574002"/>
          </a:xfrm>
        </p:spPr>
        <p:txBody>
          <a:bodyPr>
            <a:noAutofit/>
          </a:bodyPr>
          <a:lstStyle/>
          <a:p>
            <a:r>
              <a:rPr lang="en-US" sz="3600" cap="none" dirty="0"/>
              <a:t>Create account &gt;&gt;final</a:t>
            </a:r>
          </a:p>
        </p:txBody>
      </p:sp>
      <p:pic>
        <p:nvPicPr>
          <p:cNvPr id="3" name="Picture 2" descr="A screenshot of a computer&#10;&#10;AI-generated content may be incorrect.">
            <a:extLst>
              <a:ext uri="{FF2B5EF4-FFF2-40B4-BE49-F238E27FC236}">
                <a16:creationId xmlns:a16="http://schemas.microsoft.com/office/drawing/2014/main" id="{DD742C3F-ACC0-A9DD-94AE-7F0B6114D518}"/>
              </a:ext>
            </a:extLst>
          </p:cNvPr>
          <p:cNvPicPr>
            <a:picLocks noChangeAspect="1"/>
          </p:cNvPicPr>
          <p:nvPr/>
        </p:nvPicPr>
        <p:blipFill>
          <a:blip r:embed="rId2"/>
          <a:stretch>
            <a:fillRect/>
          </a:stretch>
        </p:blipFill>
        <p:spPr>
          <a:xfrm>
            <a:off x="95250" y="1116970"/>
            <a:ext cx="11876238" cy="5626143"/>
          </a:xfrm>
          <a:prstGeom prst="rect">
            <a:avLst/>
          </a:prstGeom>
        </p:spPr>
      </p:pic>
      <p:sp>
        <p:nvSpPr>
          <p:cNvPr id="4" name="Rectangle 3">
            <a:extLst>
              <a:ext uri="{FF2B5EF4-FFF2-40B4-BE49-F238E27FC236}">
                <a16:creationId xmlns:a16="http://schemas.microsoft.com/office/drawing/2014/main" id="{E339DE0D-C3F2-1CFE-3EC9-B4A3694C135E}"/>
              </a:ext>
            </a:extLst>
          </p:cNvPr>
          <p:cNvSpPr/>
          <p:nvPr/>
        </p:nvSpPr>
        <p:spPr>
          <a:xfrm flipV="1">
            <a:off x="3595254" y="2753587"/>
            <a:ext cx="1693717" cy="207822"/>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3F8235-E159-A649-EEEA-723F3E743150}"/>
              </a:ext>
            </a:extLst>
          </p:cNvPr>
          <p:cNvCxnSpPr>
            <a:cxnSpLocks/>
          </p:cNvCxnSpPr>
          <p:nvPr/>
        </p:nvCxnSpPr>
        <p:spPr>
          <a:xfrm flipH="1">
            <a:off x="4269797" y="2961409"/>
            <a:ext cx="624322" cy="254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E359EE-13B4-1089-3CA3-6C0D3FE3133B}"/>
              </a:ext>
            </a:extLst>
          </p:cNvPr>
          <p:cNvCxnSpPr>
            <a:cxnSpLocks/>
          </p:cNvCxnSpPr>
          <p:nvPr/>
        </p:nvCxnSpPr>
        <p:spPr>
          <a:xfrm flipH="1">
            <a:off x="5118388" y="4994564"/>
            <a:ext cx="624322" cy="254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94241"/>
      </p:ext>
    </p:extLst>
  </p:cSld>
  <p:clrMapOvr>
    <a:masterClrMapping/>
  </p:clrMapOvr>
  <p:transition spd="slow">
    <p:wip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5F50-6513-615B-DCE4-6CDAC136A6F8}"/>
              </a:ext>
            </a:extLst>
          </p:cNvPr>
          <p:cNvSpPr>
            <a:spLocks noGrp="1"/>
          </p:cNvSpPr>
          <p:nvPr>
            <p:ph type="title"/>
          </p:nvPr>
        </p:nvSpPr>
        <p:spPr>
          <a:xfrm>
            <a:off x="189196" y="365125"/>
            <a:ext cx="11164604" cy="438303"/>
          </a:xfrm>
        </p:spPr>
        <p:txBody>
          <a:bodyPr>
            <a:noAutofit/>
          </a:bodyPr>
          <a:lstStyle/>
          <a:p>
            <a:r>
              <a:rPr lang="en-US" sz="3200" dirty="0"/>
              <a:t>Requests &gt; view accounting</a:t>
            </a:r>
          </a:p>
        </p:txBody>
      </p:sp>
      <p:pic>
        <p:nvPicPr>
          <p:cNvPr id="3" name="Picture 2" descr="A screenshot of a computer&#10;&#10;AI-generated content may be incorrect.">
            <a:extLst>
              <a:ext uri="{FF2B5EF4-FFF2-40B4-BE49-F238E27FC236}">
                <a16:creationId xmlns:a16="http://schemas.microsoft.com/office/drawing/2014/main" id="{36F88253-EAA5-DC6E-40A7-6451A0D97852}"/>
              </a:ext>
            </a:extLst>
          </p:cNvPr>
          <p:cNvPicPr>
            <a:picLocks noChangeAspect="1"/>
          </p:cNvPicPr>
          <p:nvPr/>
        </p:nvPicPr>
        <p:blipFill>
          <a:blip r:embed="rId2"/>
          <a:stretch>
            <a:fillRect/>
          </a:stretch>
        </p:blipFill>
        <p:spPr>
          <a:xfrm>
            <a:off x="189196" y="1210916"/>
            <a:ext cx="11824046" cy="5647019"/>
          </a:xfrm>
          <a:prstGeom prst="rect">
            <a:avLst/>
          </a:prstGeom>
        </p:spPr>
      </p:pic>
      <p:cxnSp>
        <p:nvCxnSpPr>
          <p:cNvPr id="4" name="Straight Arrow Connector 3">
            <a:extLst>
              <a:ext uri="{FF2B5EF4-FFF2-40B4-BE49-F238E27FC236}">
                <a16:creationId xmlns:a16="http://schemas.microsoft.com/office/drawing/2014/main" id="{E4FEE729-1893-1F25-DE11-5DBE82231346}"/>
              </a:ext>
            </a:extLst>
          </p:cNvPr>
          <p:cNvCxnSpPr>
            <a:cxnSpLocks/>
          </p:cNvCxnSpPr>
          <p:nvPr/>
        </p:nvCxnSpPr>
        <p:spPr>
          <a:xfrm flipH="1">
            <a:off x="1807151" y="1210916"/>
            <a:ext cx="624322" cy="2541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02B5DC-2AA5-70E5-AF8A-2A98BA146D93}"/>
              </a:ext>
            </a:extLst>
          </p:cNvPr>
          <p:cNvCxnSpPr>
            <a:cxnSpLocks/>
          </p:cNvCxnSpPr>
          <p:nvPr/>
        </p:nvCxnSpPr>
        <p:spPr>
          <a:xfrm flipH="1">
            <a:off x="2541442" y="1338000"/>
            <a:ext cx="624322" cy="254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1611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727023"/>
          </a:xfrm>
        </p:spPr>
        <p:txBody>
          <a:bodyPr/>
          <a:lstStyle/>
          <a:p>
            <a:r>
              <a:rPr lang="en-US" dirty="0"/>
              <a:t>Memo Line</a:t>
            </a:r>
          </a:p>
        </p:txBody>
      </p:sp>
      <p:pic>
        <p:nvPicPr>
          <p:cNvPr id="5" name="Content Placeholder 4" descr="Oracle Applications - ERPNEXT"/>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38073" y="1349115"/>
            <a:ext cx="8739265" cy="5141626"/>
          </a:xfrm>
          <a:prstGeom prst="rect">
            <a:avLst/>
          </a:prstGeom>
        </p:spPr>
      </p:pic>
      <p:sp>
        <p:nvSpPr>
          <p:cNvPr id="4" name="Text Placeholder 3"/>
          <p:cNvSpPr>
            <a:spLocks noGrp="1"/>
          </p:cNvSpPr>
          <p:nvPr>
            <p:ph type="body" sz="half" idx="2"/>
          </p:nvPr>
        </p:nvSpPr>
        <p:spPr>
          <a:xfrm>
            <a:off x="359765" y="2057400"/>
            <a:ext cx="2578308" cy="3811588"/>
          </a:xfrm>
        </p:spPr>
        <p:txBody>
          <a:bodyPr>
            <a:normAutofit/>
          </a:bodyPr>
          <a:lstStyle/>
          <a:p>
            <a:pPr marL="342900" indent="-342900">
              <a:buFont typeface="+mj-lt"/>
              <a:buAutoNum type="arabicPeriod"/>
            </a:pPr>
            <a:r>
              <a:rPr lang="en-US" sz="1800" dirty="0">
                <a:solidFill>
                  <a:schemeClr val="tx1"/>
                </a:solidFill>
              </a:rPr>
              <a:t>Setup</a:t>
            </a:r>
          </a:p>
          <a:p>
            <a:pPr marL="342900" indent="-342900">
              <a:buFont typeface="+mj-lt"/>
              <a:buAutoNum type="arabicPeriod"/>
            </a:pPr>
            <a:r>
              <a:rPr lang="en-US" sz="1800" dirty="0">
                <a:solidFill>
                  <a:schemeClr val="tx1"/>
                </a:solidFill>
              </a:rPr>
              <a:t>Transaction</a:t>
            </a:r>
          </a:p>
          <a:p>
            <a:pPr marL="342900" indent="-342900">
              <a:buFont typeface="+mj-lt"/>
              <a:buAutoNum type="arabicPeriod"/>
            </a:pPr>
            <a:r>
              <a:rPr lang="en-US" sz="1800" dirty="0">
                <a:solidFill>
                  <a:schemeClr val="tx1"/>
                </a:solidFill>
              </a:rPr>
              <a:t>Memo Lines</a:t>
            </a:r>
          </a:p>
        </p:txBody>
      </p:sp>
      <p:cxnSp>
        <p:nvCxnSpPr>
          <p:cNvPr id="6" name="Straight Arrow Connector 5"/>
          <p:cNvCxnSpPr/>
          <p:nvPr/>
        </p:nvCxnSpPr>
        <p:spPr>
          <a:xfrm flipH="1">
            <a:off x="3996921" y="2394775"/>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246305" y="2574883"/>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398705" y="3226053"/>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630112"/>
      </p:ext>
    </p:extLst>
  </p:cSld>
  <p:clrMapOvr>
    <a:masterClrMapping/>
  </p:clrMapOvr>
  <p:transition spd="slow">
    <p:wip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289FB0E-1F55-AAC0-E03C-B2AE80904D8F}"/>
              </a:ext>
            </a:extLst>
          </p:cNvPr>
          <p:cNvPicPr>
            <a:picLocks noChangeAspect="1"/>
          </p:cNvPicPr>
          <p:nvPr/>
        </p:nvPicPr>
        <p:blipFill>
          <a:blip r:embed="rId2"/>
          <a:stretch>
            <a:fillRect/>
          </a:stretch>
        </p:blipFill>
        <p:spPr>
          <a:xfrm>
            <a:off x="335332" y="1174173"/>
            <a:ext cx="11855362" cy="5683761"/>
          </a:xfrm>
          <a:prstGeom prst="rect">
            <a:avLst/>
          </a:prstGeom>
        </p:spPr>
      </p:pic>
      <p:sp>
        <p:nvSpPr>
          <p:cNvPr id="4" name="Rectangle 3">
            <a:extLst>
              <a:ext uri="{FF2B5EF4-FFF2-40B4-BE49-F238E27FC236}">
                <a16:creationId xmlns:a16="http://schemas.microsoft.com/office/drawing/2014/main" id="{F25D9FA3-ABC9-C167-BA0D-C6CCFA01D961}"/>
              </a:ext>
            </a:extLst>
          </p:cNvPr>
          <p:cNvSpPr/>
          <p:nvPr/>
        </p:nvSpPr>
        <p:spPr>
          <a:xfrm flipV="1">
            <a:off x="6681354" y="3906982"/>
            <a:ext cx="4104410" cy="581891"/>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825946290"/>
      </p:ext>
    </p:extLst>
  </p:cSld>
  <p:clrMapOvr>
    <a:masterClrMapping/>
  </p:clrMapOvr>
  <p:transition spd="slow">
    <p:wipe/>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037466"/>
          </a:xfrm>
        </p:spPr>
        <p:txBody>
          <a:bodyPr>
            <a:normAutofit/>
          </a:bodyPr>
          <a:lstStyle/>
          <a:p>
            <a:pPr algn="ctr"/>
            <a:r>
              <a:rPr lang="en-US" sz="4800" b="1" u="sng" dirty="0"/>
              <a:t>“write off”</a:t>
            </a:r>
            <a:endParaRPr lang="en-US" sz="4400" dirty="0"/>
          </a:p>
        </p:txBody>
      </p:sp>
    </p:spTree>
    <p:extLst>
      <p:ext uri="{BB962C8B-B14F-4D97-AF65-F5344CB8AC3E}">
        <p14:creationId xmlns:p14="http://schemas.microsoft.com/office/powerpoint/2010/main" val="1452212307"/>
      </p:ext>
    </p:extLst>
  </p:cSld>
  <p:clrMapOvr>
    <a:masterClrMapping/>
  </p:clrMapOvr>
  <p:transition spd="slow">
    <p:wip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260" y="148018"/>
            <a:ext cx="10058400" cy="1609344"/>
          </a:xfrm>
        </p:spPr>
        <p:txBody>
          <a:bodyPr>
            <a:noAutofit/>
          </a:bodyPr>
          <a:lstStyle/>
          <a:p>
            <a:r>
              <a:rPr lang="en-US" sz="3600" dirty="0"/>
              <a:t>                    </a:t>
            </a:r>
            <a:r>
              <a:rPr lang="en-US" sz="3600" b="1" dirty="0"/>
              <a:t>Enter approval limits</a:t>
            </a:r>
            <a:br>
              <a:rPr lang="en-US" sz="3600" dirty="0"/>
            </a:br>
            <a:r>
              <a:rPr lang="en-US" sz="3600" dirty="0"/>
              <a:t>  setup&gt;&gt;Transactions&gt;&gt;Approval limits</a:t>
            </a:r>
          </a:p>
        </p:txBody>
      </p:sp>
      <p:pic>
        <p:nvPicPr>
          <p:cNvPr id="3" name="Picture 2"/>
          <p:cNvPicPr/>
          <p:nvPr/>
        </p:nvPicPr>
        <p:blipFill>
          <a:blip r:embed="rId2"/>
          <a:stretch>
            <a:fillRect/>
          </a:stretch>
        </p:blipFill>
        <p:spPr>
          <a:xfrm>
            <a:off x="93307" y="1757362"/>
            <a:ext cx="11999166" cy="5100638"/>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1297020" y="3503134"/>
            <a:ext cx="936107" cy="176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1765073" y="3618212"/>
            <a:ext cx="936107" cy="176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2020109" y="4675682"/>
            <a:ext cx="936107" cy="176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953500"/>
      </p:ext>
    </p:extLst>
  </p:cSld>
  <p:clrMapOvr>
    <a:masterClrMapping/>
  </p:clrMapOvr>
  <p:transition spd="slow">
    <p:wip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add a new approval limit for receipt write-off</a:t>
            </a:r>
          </a:p>
        </p:txBody>
      </p:sp>
      <p:pic>
        <p:nvPicPr>
          <p:cNvPr id="3" name="Picture 2"/>
          <p:cNvPicPr/>
          <p:nvPr/>
        </p:nvPicPr>
        <p:blipFill>
          <a:blip r:embed="rId2"/>
          <a:stretch>
            <a:fillRect/>
          </a:stretch>
        </p:blipFill>
        <p:spPr>
          <a:xfrm>
            <a:off x="281410" y="1858449"/>
            <a:ext cx="11635275" cy="4764024"/>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a:off x="513184" y="2800595"/>
            <a:ext cx="5262465" cy="41987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flipV="1">
            <a:off x="568605" y="2268460"/>
            <a:ext cx="149288" cy="4490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545944"/>
      </p:ext>
    </p:extLst>
  </p:cSld>
  <p:clrMapOvr>
    <a:masterClrMapping/>
  </p:clrMapOvr>
  <p:transition spd="slow">
    <p:wip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484632"/>
            <a:ext cx="10098895" cy="1148225"/>
          </a:xfrm>
        </p:spPr>
        <p:txBody>
          <a:bodyPr>
            <a:normAutofit/>
          </a:bodyPr>
          <a:lstStyle/>
          <a:p>
            <a:pPr algn="ctr"/>
            <a:r>
              <a:rPr lang="en-US" sz="3200" dirty="0"/>
              <a:t>Enter Receivables activities</a:t>
            </a:r>
            <a:br>
              <a:rPr lang="en-US" sz="3200" dirty="0"/>
            </a:br>
            <a:r>
              <a:rPr lang="en-US" sz="3200" dirty="0"/>
              <a:t>Setup &gt; Receipts &gt; Receivable Activities</a:t>
            </a:r>
          </a:p>
        </p:txBody>
      </p:sp>
      <p:pic>
        <p:nvPicPr>
          <p:cNvPr id="3" name="Picture 2"/>
          <p:cNvPicPr/>
          <p:nvPr/>
        </p:nvPicPr>
        <p:blipFill>
          <a:blip r:embed="rId2"/>
          <a:stretch>
            <a:fillRect/>
          </a:stretch>
        </p:blipFill>
        <p:spPr>
          <a:xfrm>
            <a:off x="0" y="1632857"/>
            <a:ext cx="12192000" cy="5225143"/>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flipV="1">
            <a:off x="1240973" y="3805751"/>
            <a:ext cx="1324945" cy="66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flipV="1">
            <a:off x="1489504" y="4049321"/>
            <a:ext cx="1324943" cy="16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F62EE6-B749-2B95-4A3D-00357E5F1EE6}"/>
              </a:ext>
            </a:extLst>
          </p:cNvPr>
          <p:cNvCxnSpPr/>
          <p:nvPr/>
        </p:nvCxnSpPr>
        <p:spPr>
          <a:xfrm flipH="1" flipV="1">
            <a:off x="2315406" y="4156204"/>
            <a:ext cx="1324945" cy="66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67025"/>
      </p:ext>
    </p:extLst>
  </p:cSld>
  <p:clrMapOvr>
    <a:masterClrMapping/>
  </p:clrMapOvr>
  <p:transition spd="slow">
    <p:wipe/>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the Receivable Activities section, enter the Name and select the Type</a:t>
            </a:r>
          </a:p>
        </p:txBody>
      </p:sp>
      <p:pic>
        <p:nvPicPr>
          <p:cNvPr id="3" name="Picture 2"/>
          <p:cNvPicPr/>
          <p:nvPr/>
        </p:nvPicPr>
        <p:blipFill>
          <a:blip r:embed="rId2"/>
          <a:stretch>
            <a:fillRect/>
          </a:stretch>
        </p:blipFill>
        <p:spPr>
          <a:xfrm>
            <a:off x="65314" y="1850668"/>
            <a:ext cx="11943184" cy="5007332"/>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a:off x="494523" y="2472612"/>
            <a:ext cx="4292081" cy="56916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a:off x="2705881" y="2556588"/>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F62EE6-B749-2B95-4A3D-00357E5F1EE6}"/>
              </a:ext>
            </a:extLst>
          </p:cNvPr>
          <p:cNvCxnSpPr/>
          <p:nvPr/>
        </p:nvCxnSpPr>
        <p:spPr>
          <a:xfrm flipH="1">
            <a:off x="2705881" y="2707727"/>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CF62EE6-B749-2B95-4A3D-00357E5F1EE6}"/>
              </a:ext>
            </a:extLst>
          </p:cNvPr>
          <p:cNvCxnSpPr/>
          <p:nvPr/>
        </p:nvCxnSpPr>
        <p:spPr>
          <a:xfrm flipH="1">
            <a:off x="2848950" y="2943417"/>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547175"/>
      </p:ext>
    </p:extLst>
  </p:cSld>
  <p:clrMapOvr>
    <a:masterClrMapping/>
  </p:clrMapOvr>
  <p:transition spd="slow">
    <p:wip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"Input the Code Combination, then specify the Bad Debts account."</a:t>
            </a:r>
          </a:p>
        </p:txBody>
      </p:sp>
      <p:pic>
        <p:nvPicPr>
          <p:cNvPr id="3" name="Picture 2"/>
          <p:cNvPicPr/>
          <p:nvPr/>
        </p:nvPicPr>
        <p:blipFill>
          <a:blip r:embed="rId2"/>
          <a:stretch>
            <a:fillRect/>
          </a:stretch>
        </p:blipFill>
        <p:spPr>
          <a:xfrm>
            <a:off x="130629" y="1757362"/>
            <a:ext cx="11877869" cy="5100638"/>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a:off x="3172408" y="3853543"/>
            <a:ext cx="1931437" cy="89573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6C8E60-C767-7AD6-3CA1-BA266977941E}"/>
              </a:ext>
            </a:extLst>
          </p:cNvPr>
          <p:cNvSpPr/>
          <p:nvPr/>
        </p:nvSpPr>
        <p:spPr>
          <a:xfrm>
            <a:off x="4879909" y="4749283"/>
            <a:ext cx="774441" cy="24259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CF62EE6-B749-2B95-4A3D-00357E5F1EE6}"/>
              </a:ext>
            </a:extLst>
          </p:cNvPr>
          <p:cNvCxnSpPr/>
          <p:nvPr/>
        </p:nvCxnSpPr>
        <p:spPr>
          <a:xfrm flipH="1">
            <a:off x="5508174" y="4866484"/>
            <a:ext cx="1334274" cy="81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F62EE6-B749-2B95-4A3D-00357E5F1EE6}"/>
              </a:ext>
            </a:extLst>
          </p:cNvPr>
          <p:cNvCxnSpPr/>
          <p:nvPr/>
        </p:nvCxnSpPr>
        <p:spPr>
          <a:xfrm flipH="1">
            <a:off x="4764774" y="4301412"/>
            <a:ext cx="1334274" cy="81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051941"/>
      </p:ext>
    </p:extLst>
  </p:cSld>
  <p:clrMapOvr>
    <a:masterClrMapping/>
  </p:clrMapOvr>
  <p:transition spd="slow">
    <p:wip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After entering the details, click Save to store the information</a:t>
            </a:r>
          </a:p>
        </p:txBody>
      </p:sp>
      <p:pic>
        <p:nvPicPr>
          <p:cNvPr id="3" name="Picture 2"/>
          <p:cNvPicPr/>
          <p:nvPr/>
        </p:nvPicPr>
        <p:blipFill>
          <a:blip r:embed="rId2"/>
          <a:stretch>
            <a:fillRect/>
          </a:stretch>
        </p:blipFill>
        <p:spPr>
          <a:xfrm>
            <a:off x="149289" y="1959429"/>
            <a:ext cx="11961845" cy="4805266"/>
          </a:xfrm>
          <a:prstGeom prst="rect">
            <a:avLst/>
          </a:prstGeom>
        </p:spPr>
      </p:pic>
      <p:sp>
        <p:nvSpPr>
          <p:cNvPr id="4" name="Rectangle 3">
            <a:extLst>
              <a:ext uri="{FF2B5EF4-FFF2-40B4-BE49-F238E27FC236}">
                <a16:creationId xmlns:a16="http://schemas.microsoft.com/office/drawing/2014/main" id="{F56C8E60-C767-7AD6-3CA1-BA266977941E}"/>
              </a:ext>
            </a:extLst>
          </p:cNvPr>
          <p:cNvSpPr/>
          <p:nvPr/>
        </p:nvSpPr>
        <p:spPr>
          <a:xfrm flipV="1">
            <a:off x="839755" y="3900195"/>
            <a:ext cx="3666931" cy="23326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013034"/>
      </p:ext>
    </p:extLst>
  </p:cSld>
  <p:clrMapOvr>
    <a:masterClrMapping/>
  </p:clrMapOvr>
  <p:transition spd="slow">
    <p:wip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Next, navigate to Receipts to process the write-off for the outstanding amount.</a:t>
            </a:r>
            <a:br>
              <a:rPr lang="en-US" sz="2800" dirty="0"/>
            </a:br>
            <a:r>
              <a:rPr lang="en-US" sz="2800" dirty="0"/>
              <a:t>                                 Receipts &gt;&gt; Receipts</a:t>
            </a:r>
          </a:p>
        </p:txBody>
      </p:sp>
      <p:pic>
        <p:nvPicPr>
          <p:cNvPr id="3" name="Picture 2"/>
          <p:cNvPicPr/>
          <p:nvPr/>
        </p:nvPicPr>
        <p:blipFill>
          <a:blip r:embed="rId2"/>
          <a:stretch>
            <a:fillRect/>
          </a:stretch>
        </p:blipFill>
        <p:spPr>
          <a:xfrm>
            <a:off x="149289" y="1959428"/>
            <a:ext cx="11961846" cy="4898571"/>
          </a:xfrm>
          <a:prstGeom prst="rect">
            <a:avLst/>
          </a:prstGeom>
        </p:spPr>
      </p:pic>
      <p:cxnSp>
        <p:nvCxnSpPr>
          <p:cNvPr id="4" name="Straight Arrow Connector 3">
            <a:extLst>
              <a:ext uri="{FF2B5EF4-FFF2-40B4-BE49-F238E27FC236}">
                <a16:creationId xmlns:a16="http://schemas.microsoft.com/office/drawing/2014/main" id="{2CF62EE6-B749-2B95-4A3D-00357E5F1EE6}"/>
              </a:ext>
            </a:extLst>
          </p:cNvPr>
          <p:cNvCxnSpPr/>
          <p:nvPr/>
        </p:nvCxnSpPr>
        <p:spPr>
          <a:xfrm flipH="1">
            <a:off x="1461737" y="3886060"/>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CF62EE6-B749-2B95-4A3D-00357E5F1EE6}"/>
              </a:ext>
            </a:extLst>
          </p:cNvPr>
          <p:cNvCxnSpPr/>
          <p:nvPr/>
        </p:nvCxnSpPr>
        <p:spPr>
          <a:xfrm flipH="1">
            <a:off x="1754097" y="4211217"/>
            <a:ext cx="1334274" cy="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526081"/>
      </p:ext>
    </p:extLst>
  </p:cSld>
  <p:clrMapOvr>
    <a:masterClrMapping/>
  </p:clrMapOvr>
  <p:transition spd="slow">
    <p:wip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"Entering the receipt details requires the following information: Receipt Method, Receipt Number, Receipt Amount, Customer, and Receipt Date.“</a:t>
            </a:r>
            <a:br>
              <a:rPr lang="en-US" sz="2700" dirty="0"/>
            </a:br>
            <a:r>
              <a:rPr lang="en-US" sz="2700" dirty="0"/>
              <a:t>                                                       </a:t>
            </a:r>
            <a:r>
              <a:rPr lang="en-US" sz="2700" u="sng" dirty="0"/>
              <a:t>click 'Apply</a:t>
            </a:r>
            <a:r>
              <a:rPr lang="en-US" sz="2700" dirty="0"/>
              <a:t>'</a:t>
            </a:r>
          </a:p>
        </p:txBody>
      </p:sp>
      <p:sp>
        <p:nvSpPr>
          <p:cNvPr id="17" name="Rectangle 16">
            <a:extLst>
              <a:ext uri="{FF2B5EF4-FFF2-40B4-BE49-F238E27FC236}">
                <a16:creationId xmlns:a16="http://schemas.microsoft.com/office/drawing/2014/main" id="{F56C8E60-C767-7AD6-3CA1-BA266977941E}"/>
              </a:ext>
            </a:extLst>
          </p:cNvPr>
          <p:cNvSpPr/>
          <p:nvPr/>
        </p:nvSpPr>
        <p:spPr>
          <a:xfrm flipV="1">
            <a:off x="6097554" y="3302105"/>
            <a:ext cx="1730829" cy="15022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p:nvPr/>
        </p:nvPicPr>
        <p:blipFill>
          <a:blip r:embed="rId2"/>
          <a:stretch>
            <a:fillRect/>
          </a:stretch>
        </p:blipFill>
        <p:spPr>
          <a:xfrm>
            <a:off x="261046" y="2093976"/>
            <a:ext cx="11673016" cy="4670853"/>
          </a:xfrm>
          <a:prstGeom prst="rect">
            <a:avLst/>
          </a:prstGeom>
        </p:spPr>
      </p:pic>
      <p:sp>
        <p:nvSpPr>
          <p:cNvPr id="18" name="Rectangle 17">
            <a:extLst>
              <a:ext uri="{FF2B5EF4-FFF2-40B4-BE49-F238E27FC236}">
                <a16:creationId xmlns:a16="http://schemas.microsoft.com/office/drawing/2014/main" id="{F56C8E60-C767-7AD6-3CA1-BA266977941E}"/>
              </a:ext>
            </a:extLst>
          </p:cNvPr>
          <p:cNvSpPr/>
          <p:nvPr/>
        </p:nvSpPr>
        <p:spPr>
          <a:xfrm flipV="1">
            <a:off x="1069848" y="4349578"/>
            <a:ext cx="2035647" cy="54369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6C8E60-C767-7AD6-3CA1-BA266977941E}"/>
              </a:ext>
            </a:extLst>
          </p:cNvPr>
          <p:cNvSpPr/>
          <p:nvPr/>
        </p:nvSpPr>
        <p:spPr>
          <a:xfrm flipV="1">
            <a:off x="5428735" y="4473146"/>
            <a:ext cx="2306595" cy="58852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56C8E60-C767-7AD6-3CA1-BA266977941E}"/>
              </a:ext>
            </a:extLst>
          </p:cNvPr>
          <p:cNvSpPr/>
          <p:nvPr/>
        </p:nvSpPr>
        <p:spPr>
          <a:xfrm flipV="1">
            <a:off x="3376442" y="2867440"/>
            <a:ext cx="2035647" cy="54369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56C8E60-C767-7AD6-3CA1-BA266977941E}"/>
              </a:ext>
            </a:extLst>
          </p:cNvPr>
          <p:cNvSpPr/>
          <p:nvPr/>
        </p:nvSpPr>
        <p:spPr>
          <a:xfrm flipV="1">
            <a:off x="988542" y="2825278"/>
            <a:ext cx="2306593" cy="41219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CF62EE6-B749-2B95-4A3D-00357E5F1EE6}"/>
              </a:ext>
            </a:extLst>
          </p:cNvPr>
          <p:cNvCxnSpPr/>
          <p:nvPr/>
        </p:nvCxnSpPr>
        <p:spPr>
          <a:xfrm flipH="1">
            <a:off x="2565607" y="2693944"/>
            <a:ext cx="810835" cy="181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CF62EE6-B749-2B95-4A3D-00357E5F1EE6}"/>
              </a:ext>
            </a:extLst>
          </p:cNvPr>
          <p:cNvCxnSpPr/>
          <p:nvPr/>
        </p:nvCxnSpPr>
        <p:spPr>
          <a:xfrm flipH="1">
            <a:off x="2565606" y="2875633"/>
            <a:ext cx="810835" cy="181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CF62EE6-B749-2B95-4A3D-00357E5F1EE6}"/>
              </a:ext>
            </a:extLst>
          </p:cNvPr>
          <p:cNvCxnSpPr/>
          <p:nvPr/>
        </p:nvCxnSpPr>
        <p:spPr>
          <a:xfrm flipH="1">
            <a:off x="2700077" y="4256070"/>
            <a:ext cx="810835" cy="181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CF62EE6-B749-2B95-4A3D-00357E5F1EE6}"/>
              </a:ext>
            </a:extLst>
          </p:cNvPr>
          <p:cNvCxnSpPr/>
          <p:nvPr/>
        </p:nvCxnSpPr>
        <p:spPr>
          <a:xfrm flipH="1">
            <a:off x="7531569" y="4439738"/>
            <a:ext cx="810835" cy="181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F62EE6-B749-2B95-4A3D-00357E5F1EE6}"/>
              </a:ext>
            </a:extLst>
          </p:cNvPr>
          <p:cNvCxnSpPr/>
          <p:nvPr/>
        </p:nvCxnSpPr>
        <p:spPr>
          <a:xfrm flipH="1">
            <a:off x="7716650" y="3031373"/>
            <a:ext cx="810835" cy="181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56C8E60-C767-7AD6-3CA1-BA266977941E}"/>
              </a:ext>
            </a:extLst>
          </p:cNvPr>
          <p:cNvSpPr/>
          <p:nvPr/>
        </p:nvSpPr>
        <p:spPr>
          <a:xfrm flipV="1">
            <a:off x="5988908" y="3147614"/>
            <a:ext cx="1839476" cy="15449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56C8E60-C767-7AD6-3CA1-BA266977941E}"/>
              </a:ext>
            </a:extLst>
          </p:cNvPr>
          <p:cNvSpPr/>
          <p:nvPr/>
        </p:nvSpPr>
        <p:spPr>
          <a:xfrm flipV="1">
            <a:off x="6396681" y="5531593"/>
            <a:ext cx="1319969" cy="14968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CF62EE6-B749-2B95-4A3D-00357E5F1EE6}"/>
              </a:ext>
            </a:extLst>
          </p:cNvPr>
          <p:cNvCxnSpPr/>
          <p:nvPr/>
        </p:nvCxnSpPr>
        <p:spPr>
          <a:xfrm flipH="1">
            <a:off x="7531568" y="5460557"/>
            <a:ext cx="810835" cy="181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65213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Oracle Applications - ERPNEX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26" y="1403131"/>
            <a:ext cx="10409822" cy="5027683"/>
          </a:xfrm>
          <a:prstGeom prst="rect">
            <a:avLst/>
          </a:prstGeom>
        </p:spPr>
      </p:pic>
      <p:sp>
        <p:nvSpPr>
          <p:cNvPr id="2" name="Title 1"/>
          <p:cNvSpPr>
            <a:spLocks noGrp="1"/>
          </p:cNvSpPr>
          <p:nvPr>
            <p:ph type="title"/>
          </p:nvPr>
        </p:nvSpPr>
        <p:spPr>
          <a:xfrm>
            <a:off x="1069848" y="484632"/>
            <a:ext cx="10058400" cy="918499"/>
          </a:xfrm>
        </p:spPr>
        <p:txBody>
          <a:bodyPr>
            <a:noAutofit/>
          </a:bodyPr>
          <a:lstStyle/>
          <a:p>
            <a:r>
              <a:rPr lang="en-US" sz="3200" dirty="0"/>
              <a:t>Add name . Description, Revenue ACC, active dates</a:t>
            </a:r>
          </a:p>
        </p:txBody>
      </p:sp>
      <p:cxnSp>
        <p:nvCxnSpPr>
          <p:cNvPr id="5" name="Straight Arrow Connector 4"/>
          <p:cNvCxnSpPr/>
          <p:nvPr/>
        </p:nvCxnSpPr>
        <p:spPr>
          <a:xfrm flipH="1">
            <a:off x="4506767" y="2289721"/>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506767" y="2502685"/>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743243" y="4454095"/>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646139" y="3647057"/>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540253" y="3860020"/>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142249"/>
      </p:ext>
    </p:extLst>
  </p:cSld>
  <p:clrMapOvr>
    <a:masterClrMapping/>
  </p:clrMapOvr>
  <p:transition spd="slow">
    <p:wipe/>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391886" y="612931"/>
            <a:ext cx="1118740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pPr>
            <a:r>
              <a:rPr lang="en-US" altLang="en-US" sz="3200" cap="none" dirty="0">
                <a:solidFill>
                  <a:schemeClr val="tx1"/>
                </a:solidFill>
                <a:latin typeface="Arial" panose="020B0604020202020204" pitchFamily="34" charset="0"/>
                <a:ea typeface="Times New Roman" panose="02020603050405020304" pitchFamily="18" charset="0"/>
              </a:rPr>
              <a:t>"After clicking 'Apply,' I select 'Receipt Write-Off' from the 'Apply To' field, then enter the Apply Date and GL Date."</a:t>
            </a:r>
            <a:endParaRPr kumimoji="0" lang="en-US" altLang="en-US" sz="3200" i="0" u="none" strike="noStrike" cap="none" normalizeH="0" baseline="0" dirty="0">
              <a:ln>
                <a:noFill/>
              </a:ln>
              <a:solidFill>
                <a:schemeClr val="tx1"/>
              </a:solidFill>
              <a:effectLst/>
              <a:latin typeface="Arial" panose="020B0604020202020204" pitchFamily="34" charset="0"/>
            </a:endParaRPr>
          </a:p>
        </p:txBody>
      </p:sp>
      <p:pic>
        <p:nvPicPr>
          <p:cNvPr id="10" name="Picture 9"/>
          <p:cNvPicPr/>
          <p:nvPr/>
        </p:nvPicPr>
        <p:blipFill>
          <a:blip r:embed="rId2"/>
          <a:stretch>
            <a:fillRect/>
          </a:stretch>
        </p:blipFill>
        <p:spPr>
          <a:xfrm>
            <a:off x="107092" y="1919416"/>
            <a:ext cx="11911913" cy="4860325"/>
          </a:xfrm>
          <a:prstGeom prst="rect">
            <a:avLst/>
          </a:prstGeom>
        </p:spPr>
      </p:pic>
      <p:sp>
        <p:nvSpPr>
          <p:cNvPr id="13" name="Rectangle 12">
            <a:extLst>
              <a:ext uri="{FF2B5EF4-FFF2-40B4-BE49-F238E27FC236}">
                <a16:creationId xmlns:a16="http://schemas.microsoft.com/office/drawing/2014/main" id="{F56C8E60-C767-7AD6-3CA1-BA266977941E}"/>
              </a:ext>
            </a:extLst>
          </p:cNvPr>
          <p:cNvSpPr/>
          <p:nvPr/>
        </p:nvSpPr>
        <p:spPr>
          <a:xfrm flipV="1">
            <a:off x="897924" y="3987873"/>
            <a:ext cx="1095633" cy="21342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6C8E60-C767-7AD6-3CA1-BA266977941E}"/>
              </a:ext>
            </a:extLst>
          </p:cNvPr>
          <p:cNvSpPr/>
          <p:nvPr/>
        </p:nvSpPr>
        <p:spPr>
          <a:xfrm flipV="1">
            <a:off x="2491946" y="4018384"/>
            <a:ext cx="852616" cy="18291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6C8E60-C767-7AD6-3CA1-BA266977941E}"/>
              </a:ext>
            </a:extLst>
          </p:cNvPr>
          <p:cNvSpPr/>
          <p:nvPr/>
        </p:nvSpPr>
        <p:spPr>
          <a:xfrm flipV="1">
            <a:off x="3344562" y="4003128"/>
            <a:ext cx="924697" cy="19816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6C8E60-C767-7AD6-3CA1-BA266977941E}"/>
              </a:ext>
            </a:extLst>
          </p:cNvPr>
          <p:cNvSpPr/>
          <p:nvPr/>
        </p:nvSpPr>
        <p:spPr>
          <a:xfrm flipV="1">
            <a:off x="6647935" y="4018384"/>
            <a:ext cx="749643" cy="18291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2CF62EE6-B749-2B95-4A3D-00357E5F1EE6}"/>
              </a:ext>
            </a:extLst>
          </p:cNvPr>
          <p:cNvCxnSpPr/>
          <p:nvPr/>
        </p:nvCxnSpPr>
        <p:spPr>
          <a:xfrm flipH="1">
            <a:off x="1681111" y="3789117"/>
            <a:ext cx="810835" cy="181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F62EE6-B749-2B95-4A3D-00357E5F1EE6}"/>
              </a:ext>
            </a:extLst>
          </p:cNvPr>
          <p:cNvCxnSpPr/>
          <p:nvPr/>
        </p:nvCxnSpPr>
        <p:spPr>
          <a:xfrm flipH="1">
            <a:off x="3118615" y="3690551"/>
            <a:ext cx="571936" cy="2802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CF62EE6-B749-2B95-4A3D-00357E5F1EE6}"/>
              </a:ext>
            </a:extLst>
          </p:cNvPr>
          <p:cNvCxnSpPr/>
          <p:nvPr/>
        </p:nvCxnSpPr>
        <p:spPr>
          <a:xfrm flipH="1">
            <a:off x="4099945" y="3599188"/>
            <a:ext cx="700216" cy="349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F62EE6-B749-2B95-4A3D-00357E5F1EE6}"/>
              </a:ext>
            </a:extLst>
          </p:cNvPr>
          <p:cNvCxnSpPr/>
          <p:nvPr/>
        </p:nvCxnSpPr>
        <p:spPr>
          <a:xfrm flipH="1">
            <a:off x="7154562" y="3653722"/>
            <a:ext cx="700216" cy="349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986774"/>
      </p:ext>
    </p:extLst>
  </p:cSld>
  <p:clrMapOvr>
    <a:masterClrMapping/>
  </p:clrMapOvr>
  <p:transition spd="slow">
    <p:wip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205947" y="107495"/>
            <a:ext cx="1125288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i="0" u="none" strike="noStrike" cap="none" normalizeH="0" baseline="0" dirty="0">
                <a:ln>
                  <a:noFill/>
                </a:ln>
                <a:solidFill>
                  <a:schemeClr val="tx1"/>
                </a:solidFill>
                <a:effectLst/>
                <a:latin typeface="Arial" panose="020B0604020202020204" pitchFamily="34" charset="0"/>
              </a:rPr>
              <a:t>"From the 'Activity' field, I select the Write-Off Name that was entered in Receivable Activities.“  </a:t>
            </a:r>
            <a:br>
              <a:rPr kumimoji="0" lang="en-US" altLang="en-US" sz="3200" i="0" u="none" strike="noStrike" cap="none" normalizeH="0" baseline="0" dirty="0">
                <a:ln>
                  <a:noFill/>
                </a:ln>
                <a:solidFill>
                  <a:schemeClr val="tx1"/>
                </a:solidFill>
                <a:effectLst/>
                <a:latin typeface="Arial" panose="020B0604020202020204" pitchFamily="34" charset="0"/>
              </a:rPr>
            </a:br>
            <a:r>
              <a:rPr lang="en-US" altLang="en-US" sz="3200" cap="none" dirty="0">
                <a:solidFill>
                  <a:schemeClr val="tx1"/>
                </a:solidFill>
                <a:latin typeface="Arial" panose="020B0604020202020204" pitchFamily="34" charset="0"/>
              </a:rPr>
              <a:t>And Save</a:t>
            </a:r>
            <a:endParaRPr kumimoji="0" lang="en-US" altLang="en-US" sz="3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p:nvPr/>
        </p:nvPicPr>
        <p:blipFill>
          <a:blip r:embed="rId2"/>
          <a:stretch>
            <a:fillRect/>
          </a:stretch>
        </p:blipFill>
        <p:spPr>
          <a:xfrm>
            <a:off x="107091" y="1680519"/>
            <a:ext cx="11920151" cy="5082745"/>
          </a:xfrm>
          <a:prstGeom prst="rect">
            <a:avLst/>
          </a:prstGeom>
        </p:spPr>
      </p:pic>
      <p:sp>
        <p:nvSpPr>
          <p:cNvPr id="8" name="Rectangle 7">
            <a:extLst>
              <a:ext uri="{FF2B5EF4-FFF2-40B4-BE49-F238E27FC236}">
                <a16:creationId xmlns:a16="http://schemas.microsoft.com/office/drawing/2014/main" id="{F56C8E60-C767-7AD6-3CA1-BA266977941E}"/>
              </a:ext>
            </a:extLst>
          </p:cNvPr>
          <p:cNvSpPr/>
          <p:nvPr/>
        </p:nvSpPr>
        <p:spPr>
          <a:xfrm flipV="1">
            <a:off x="3484606" y="3754772"/>
            <a:ext cx="996778" cy="30648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CF62EE6-B749-2B95-4A3D-00357E5F1EE6}"/>
              </a:ext>
            </a:extLst>
          </p:cNvPr>
          <p:cNvCxnSpPr/>
          <p:nvPr/>
        </p:nvCxnSpPr>
        <p:spPr>
          <a:xfrm flipH="1">
            <a:off x="4403125" y="3580099"/>
            <a:ext cx="700216" cy="349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430018"/>
      </p:ext>
    </p:extLst>
  </p:cSld>
  <p:clrMapOvr>
    <a:masterClrMapping/>
  </p:clrMapOvr>
  <p:transition spd="slow">
    <p:wip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55" y="242596"/>
            <a:ext cx="10226351" cy="1594117"/>
          </a:xfrm>
        </p:spPr>
        <p:txBody>
          <a:bodyPr>
            <a:noAutofit/>
          </a:bodyPr>
          <a:lstStyle/>
          <a:p>
            <a:pPr algn="ctr"/>
            <a:r>
              <a:rPr lang="en-US" sz="3600" dirty="0"/>
              <a:t>“I will find that the amount is now marked as applied.</a:t>
            </a:r>
            <a:br>
              <a:rPr lang="en-US" sz="3600" dirty="0"/>
            </a:br>
            <a:r>
              <a:rPr lang="en-US" sz="3600" dirty="0"/>
              <a:t>         Tools &gt; Create Accounting</a:t>
            </a:r>
          </a:p>
        </p:txBody>
      </p:sp>
      <p:pic>
        <p:nvPicPr>
          <p:cNvPr id="13" name="Picture 12"/>
          <p:cNvPicPr/>
          <p:nvPr/>
        </p:nvPicPr>
        <p:blipFill>
          <a:blip r:embed="rId2"/>
          <a:stretch>
            <a:fillRect/>
          </a:stretch>
        </p:blipFill>
        <p:spPr>
          <a:xfrm>
            <a:off x="107091" y="1757362"/>
            <a:ext cx="12010767" cy="5100638"/>
          </a:xfrm>
          <a:prstGeom prst="rect">
            <a:avLst/>
          </a:prstGeom>
        </p:spPr>
      </p:pic>
      <p:sp>
        <p:nvSpPr>
          <p:cNvPr id="14" name="Rectangle 13">
            <a:extLst>
              <a:ext uri="{FF2B5EF4-FFF2-40B4-BE49-F238E27FC236}">
                <a16:creationId xmlns:a16="http://schemas.microsoft.com/office/drawing/2014/main" id="{F56C8E60-C767-7AD6-3CA1-BA266977941E}"/>
              </a:ext>
            </a:extLst>
          </p:cNvPr>
          <p:cNvSpPr/>
          <p:nvPr/>
        </p:nvSpPr>
        <p:spPr>
          <a:xfrm flipV="1">
            <a:off x="6186617" y="2636107"/>
            <a:ext cx="1672280" cy="16475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CF62EE6-B749-2B95-4A3D-00357E5F1EE6}"/>
              </a:ext>
            </a:extLst>
          </p:cNvPr>
          <p:cNvCxnSpPr/>
          <p:nvPr/>
        </p:nvCxnSpPr>
        <p:spPr>
          <a:xfrm flipH="1">
            <a:off x="7764162" y="2369140"/>
            <a:ext cx="700216" cy="349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F62EE6-B749-2B95-4A3D-00357E5F1EE6}"/>
              </a:ext>
            </a:extLst>
          </p:cNvPr>
          <p:cNvCxnSpPr/>
          <p:nvPr/>
        </p:nvCxnSpPr>
        <p:spPr>
          <a:xfrm flipH="1">
            <a:off x="1507524" y="1928254"/>
            <a:ext cx="749644" cy="831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CF62EE6-B749-2B95-4A3D-00357E5F1EE6}"/>
              </a:ext>
            </a:extLst>
          </p:cNvPr>
          <p:cNvCxnSpPr/>
          <p:nvPr/>
        </p:nvCxnSpPr>
        <p:spPr>
          <a:xfrm flipH="1">
            <a:off x="2257168" y="2286009"/>
            <a:ext cx="749644" cy="831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882087"/>
      </p:ext>
    </p:extLst>
  </p:cSld>
  <p:clrMapOvr>
    <a:masterClrMapping/>
  </p:clrMapOvr>
  <p:transition spd="slow">
    <p:wip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241" y="484632"/>
            <a:ext cx="11513975" cy="1185548"/>
          </a:xfrm>
        </p:spPr>
        <p:txBody>
          <a:bodyPr>
            <a:normAutofit/>
          </a:bodyPr>
          <a:lstStyle/>
          <a:p>
            <a:pPr algn="ctr"/>
            <a:r>
              <a:rPr lang="en-US" sz="4000" dirty="0"/>
              <a:t>Create final accounting &gt;&gt; ok</a:t>
            </a:r>
          </a:p>
        </p:txBody>
      </p:sp>
      <p:pic>
        <p:nvPicPr>
          <p:cNvPr id="7" name="Picture 6"/>
          <p:cNvPicPr/>
          <p:nvPr/>
        </p:nvPicPr>
        <p:blipFill>
          <a:blip r:embed="rId2"/>
          <a:stretch>
            <a:fillRect/>
          </a:stretch>
        </p:blipFill>
        <p:spPr>
          <a:xfrm>
            <a:off x="65903" y="1515762"/>
            <a:ext cx="12027243" cy="5272216"/>
          </a:xfrm>
          <a:prstGeom prst="rect">
            <a:avLst/>
          </a:prstGeom>
        </p:spPr>
      </p:pic>
      <p:sp>
        <p:nvSpPr>
          <p:cNvPr id="8" name="Rectangle 7">
            <a:extLst>
              <a:ext uri="{FF2B5EF4-FFF2-40B4-BE49-F238E27FC236}">
                <a16:creationId xmlns:a16="http://schemas.microsoft.com/office/drawing/2014/main" id="{F56C8E60-C767-7AD6-3CA1-BA266977941E}"/>
              </a:ext>
            </a:extLst>
          </p:cNvPr>
          <p:cNvSpPr/>
          <p:nvPr/>
        </p:nvSpPr>
        <p:spPr>
          <a:xfrm flipV="1">
            <a:off x="2743201" y="3517556"/>
            <a:ext cx="1466334" cy="14828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6C8E60-C767-7AD6-3CA1-BA266977941E}"/>
              </a:ext>
            </a:extLst>
          </p:cNvPr>
          <p:cNvSpPr/>
          <p:nvPr/>
        </p:nvSpPr>
        <p:spPr>
          <a:xfrm flipV="1">
            <a:off x="3006811" y="4411359"/>
            <a:ext cx="832021" cy="19359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F62EE6-B749-2B95-4A3D-00357E5F1EE6}"/>
              </a:ext>
            </a:extLst>
          </p:cNvPr>
          <p:cNvCxnSpPr/>
          <p:nvPr/>
        </p:nvCxnSpPr>
        <p:spPr>
          <a:xfrm flipH="1">
            <a:off x="3653481" y="4151870"/>
            <a:ext cx="700216" cy="349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698344"/>
      </p:ext>
    </p:extLst>
  </p:cSld>
  <p:clrMapOvr>
    <a:masterClrMapping/>
  </p:clrMapOvr>
  <p:transition spd="slow">
    <p:wip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563" y="484632"/>
            <a:ext cx="11318033" cy="1272730"/>
          </a:xfrm>
        </p:spPr>
        <p:txBody>
          <a:bodyPr>
            <a:normAutofit/>
          </a:bodyPr>
          <a:lstStyle/>
          <a:p>
            <a:pPr algn="ctr"/>
            <a:r>
              <a:rPr lang="en-US" sz="4400" dirty="0"/>
              <a:t>     Tools &gt; view accounting</a:t>
            </a:r>
          </a:p>
        </p:txBody>
      </p:sp>
      <p:pic>
        <p:nvPicPr>
          <p:cNvPr id="7" name="Picture 6"/>
          <p:cNvPicPr/>
          <p:nvPr/>
        </p:nvPicPr>
        <p:blipFill>
          <a:blip r:embed="rId2"/>
          <a:stretch>
            <a:fillRect/>
          </a:stretch>
        </p:blipFill>
        <p:spPr>
          <a:xfrm>
            <a:off x="140043" y="1696995"/>
            <a:ext cx="11953103" cy="5090983"/>
          </a:xfrm>
          <a:prstGeom prst="rect">
            <a:avLst/>
          </a:prstGeom>
        </p:spPr>
      </p:pic>
      <p:cxnSp>
        <p:nvCxnSpPr>
          <p:cNvPr id="8" name="Straight Arrow Connector 7">
            <a:extLst>
              <a:ext uri="{FF2B5EF4-FFF2-40B4-BE49-F238E27FC236}">
                <a16:creationId xmlns:a16="http://schemas.microsoft.com/office/drawing/2014/main" id="{2CF62EE6-B749-2B95-4A3D-00357E5F1EE6}"/>
              </a:ext>
            </a:extLst>
          </p:cNvPr>
          <p:cNvCxnSpPr/>
          <p:nvPr/>
        </p:nvCxnSpPr>
        <p:spPr>
          <a:xfrm flipH="1">
            <a:off x="1470454" y="1757362"/>
            <a:ext cx="844378" cy="174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CF62EE6-B749-2B95-4A3D-00357E5F1EE6}"/>
              </a:ext>
            </a:extLst>
          </p:cNvPr>
          <p:cNvCxnSpPr/>
          <p:nvPr/>
        </p:nvCxnSpPr>
        <p:spPr>
          <a:xfrm flipH="1">
            <a:off x="2314832" y="2263989"/>
            <a:ext cx="844378" cy="174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394794"/>
      </p:ext>
    </p:extLst>
  </p:cSld>
  <p:clrMapOvr>
    <a:masterClrMapping/>
  </p:clrMapOvr>
  <p:transition spd="slow">
    <p:wip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829" y="550505"/>
            <a:ext cx="10655559" cy="1422951"/>
          </a:xfrm>
        </p:spPr>
        <p:txBody>
          <a:bodyPr>
            <a:noAutofit/>
          </a:bodyPr>
          <a:lstStyle/>
          <a:p>
            <a:r>
              <a:rPr lang="en-US" sz="2800" b="1" dirty="0"/>
              <a:t>"I will see that the Write-Off journal entry has been generated, where Unapplied is debit and Write-Off is credit."</a:t>
            </a:r>
            <a:endParaRPr lang="en-US" sz="2800" dirty="0"/>
          </a:p>
        </p:txBody>
      </p:sp>
      <p:pic>
        <p:nvPicPr>
          <p:cNvPr id="7" name="Picture 6"/>
          <p:cNvPicPr/>
          <p:nvPr/>
        </p:nvPicPr>
        <p:blipFill>
          <a:blip r:embed="rId2"/>
          <a:stretch>
            <a:fillRect/>
          </a:stretch>
        </p:blipFill>
        <p:spPr>
          <a:xfrm>
            <a:off x="107092" y="1804086"/>
            <a:ext cx="11986054" cy="4959178"/>
          </a:xfrm>
          <a:prstGeom prst="rect">
            <a:avLst/>
          </a:prstGeom>
        </p:spPr>
      </p:pic>
      <p:sp>
        <p:nvSpPr>
          <p:cNvPr id="8" name="Rectangle 7">
            <a:extLst>
              <a:ext uri="{FF2B5EF4-FFF2-40B4-BE49-F238E27FC236}">
                <a16:creationId xmlns:a16="http://schemas.microsoft.com/office/drawing/2014/main" id="{F56C8E60-C767-7AD6-3CA1-BA266977941E}"/>
              </a:ext>
            </a:extLst>
          </p:cNvPr>
          <p:cNvSpPr/>
          <p:nvPr/>
        </p:nvSpPr>
        <p:spPr>
          <a:xfrm flipV="1">
            <a:off x="7241060" y="4555524"/>
            <a:ext cx="3336323" cy="36246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CF62EE6-B749-2B95-4A3D-00357E5F1EE6}"/>
              </a:ext>
            </a:extLst>
          </p:cNvPr>
          <p:cNvCxnSpPr/>
          <p:nvPr/>
        </p:nvCxnSpPr>
        <p:spPr>
          <a:xfrm flipH="1">
            <a:off x="10676237" y="4670854"/>
            <a:ext cx="906163" cy="49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F62EE6-B749-2B95-4A3D-00357E5F1EE6}"/>
              </a:ext>
            </a:extLst>
          </p:cNvPr>
          <p:cNvCxnSpPr/>
          <p:nvPr/>
        </p:nvCxnSpPr>
        <p:spPr>
          <a:xfrm flipH="1">
            <a:off x="10577383" y="4835267"/>
            <a:ext cx="906163" cy="49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053326"/>
      </p:ext>
    </p:extLst>
  </p:cSld>
  <p:clrMapOvr>
    <a:masterClrMapping/>
  </p:clrMapOvr>
  <p:transition spd="slow">
    <p:wipe/>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266" y="2493542"/>
            <a:ext cx="10058400" cy="1609344"/>
          </a:xfrm>
        </p:spPr>
        <p:txBody>
          <a:bodyPr/>
          <a:lstStyle/>
          <a:p>
            <a:pPr algn="ctr"/>
            <a:r>
              <a:rPr lang="en-US" b="1" u="sng" dirty="0"/>
              <a:t>inquiry</a:t>
            </a:r>
          </a:p>
        </p:txBody>
      </p:sp>
    </p:spTree>
    <p:extLst>
      <p:ext uri="{BB962C8B-B14F-4D97-AF65-F5344CB8AC3E}">
        <p14:creationId xmlns:p14="http://schemas.microsoft.com/office/powerpoint/2010/main" val="1331532235"/>
      </p:ext>
    </p:extLst>
  </p:cSld>
  <p:clrMapOvr>
    <a:masterClrMapping/>
  </p:clrMapOvr>
  <p:transition spd="slow">
    <p:wipe/>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1FF7-3B14-C7B9-00B1-A4484792E73D}"/>
              </a:ext>
            </a:extLst>
          </p:cNvPr>
          <p:cNvSpPr>
            <a:spLocks noGrp="1"/>
          </p:cNvSpPr>
          <p:nvPr>
            <p:ph type="title"/>
          </p:nvPr>
        </p:nvSpPr>
        <p:spPr>
          <a:xfrm>
            <a:off x="838199" y="515955"/>
            <a:ext cx="10515600" cy="1076872"/>
          </a:xfrm>
        </p:spPr>
        <p:txBody>
          <a:bodyPr>
            <a:normAutofit/>
          </a:bodyPr>
          <a:lstStyle/>
          <a:p>
            <a:pPr algn="ctr"/>
            <a:r>
              <a:rPr lang="en-US" sz="4000" dirty="0"/>
              <a:t>Select Inquiry &gt; Account details</a:t>
            </a:r>
          </a:p>
        </p:txBody>
      </p:sp>
      <p:pic>
        <p:nvPicPr>
          <p:cNvPr id="4" name="Picture 3" descr="A computer screen shot of a computer&#10;&#10;AI-generated content may be incorrect.">
            <a:extLst>
              <a:ext uri="{FF2B5EF4-FFF2-40B4-BE49-F238E27FC236}">
                <a16:creationId xmlns:a16="http://schemas.microsoft.com/office/drawing/2014/main" id="{A2DFBD7D-AE90-8C91-83B2-DB7E1A655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34" y="1489588"/>
            <a:ext cx="10515600" cy="4912010"/>
          </a:xfrm>
          <a:prstGeom prst="rect">
            <a:avLst/>
          </a:prstGeom>
        </p:spPr>
      </p:pic>
      <p:sp>
        <p:nvSpPr>
          <p:cNvPr id="5" name="TextBox 4">
            <a:extLst>
              <a:ext uri="{FF2B5EF4-FFF2-40B4-BE49-F238E27FC236}">
                <a16:creationId xmlns:a16="http://schemas.microsoft.com/office/drawing/2014/main" id="{D566ECF2-A784-FE5C-CCBE-DB36128720E3}"/>
              </a:ext>
            </a:extLst>
          </p:cNvPr>
          <p:cNvSpPr txBox="1"/>
          <p:nvPr/>
        </p:nvSpPr>
        <p:spPr>
          <a:xfrm>
            <a:off x="3038573" y="186353"/>
            <a:ext cx="5957740" cy="707886"/>
          </a:xfrm>
          <a:prstGeom prst="rect">
            <a:avLst/>
          </a:prstGeom>
          <a:noFill/>
        </p:spPr>
        <p:txBody>
          <a:bodyPr wrap="square" rtlCol="0">
            <a:spAutoFit/>
          </a:bodyPr>
          <a:lstStyle/>
          <a:p>
            <a:pPr algn="ctr"/>
            <a:r>
              <a:rPr lang="en-US" sz="4000" dirty="0"/>
              <a:t>Inquiry</a:t>
            </a:r>
          </a:p>
        </p:txBody>
      </p:sp>
      <p:cxnSp>
        <p:nvCxnSpPr>
          <p:cNvPr id="7" name="Straight Arrow Connector 6"/>
          <p:cNvCxnSpPr/>
          <p:nvPr/>
        </p:nvCxnSpPr>
        <p:spPr>
          <a:xfrm flipH="1">
            <a:off x="4262284" y="4498258"/>
            <a:ext cx="1002890" cy="427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361783"/>
      </p:ext>
    </p:extLst>
  </p:cSld>
  <p:clrMapOvr>
    <a:masterClrMapping/>
  </p:clrMapOvr>
  <p:transition spd="slow">
    <p:wipe/>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3E0A6-D04A-F2CA-6C9F-87070045A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0793A-F1A0-0AA5-4760-E9563FCC7215}"/>
              </a:ext>
            </a:extLst>
          </p:cNvPr>
          <p:cNvSpPr>
            <a:spLocks noGrp="1"/>
          </p:cNvSpPr>
          <p:nvPr>
            <p:ph type="title"/>
          </p:nvPr>
        </p:nvSpPr>
        <p:spPr>
          <a:xfrm>
            <a:off x="838200" y="365126"/>
            <a:ext cx="10515600" cy="962230"/>
          </a:xfrm>
        </p:spPr>
        <p:txBody>
          <a:bodyPr>
            <a:normAutofit/>
          </a:bodyPr>
          <a:lstStyle/>
          <a:p>
            <a:r>
              <a:rPr lang="en-US" sz="3600" dirty="0"/>
              <a:t>Write customer name then click find</a:t>
            </a:r>
          </a:p>
        </p:txBody>
      </p:sp>
      <p:pic>
        <p:nvPicPr>
          <p:cNvPr id="4" name="Picture 3" descr="A computer screen shot of a computer&#10;&#10;AI-generated content may be incorrect.">
            <a:extLst>
              <a:ext uri="{FF2B5EF4-FFF2-40B4-BE49-F238E27FC236}">
                <a16:creationId xmlns:a16="http://schemas.microsoft.com/office/drawing/2014/main" id="{04EBF42D-822B-A6AE-4238-1E7DDFF81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64" y="1336687"/>
            <a:ext cx="10781071" cy="4993385"/>
          </a:xfrm>
          <a:prstGeom prst="rect">
            <a:avLst/>
          </a:prstGeom>
        </p:spPr>
      </p:pic>
      <p:sp>
        <p:nvSpPr>
          <p:cNvPr id="6" name="Rectangle 5">
            <a:extLst>
              <a:ext uri="{FF2B5EF4-FFF2-40B4-BE49-F238E27FC236}">
                <a16:creationId xmlns:a16="http://schemas.microsoft.com/office/drawing/2014/main" id="{6EBD0439-FDA9-DF2C-1607-F7277394B652}"/>
              </a:ext>
            </a:extLst>
          </p:cNvPr>
          <p:cNvSpPr/>
          <p:nvPr/>
        </p:nvSpPr>
        <p:spPr>
          <a:xfrm>
            <a:off x="5288436" y="4719788"/>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6095999" y="4767306"/>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08766" y="3511411"/>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927063"/>
      </p:ext>
    </p:extLst>
  </p:cSld>
  <p:clrMapOvr>
    <a:masterClrMapping/>
  </p:clrMapOvr>
  <p:transition spd="slow">
    <p:wipe/>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AB157-C3FD-33F5-63C1-4F12F0A34A61}"/>
            </a:ext>
          </a:extLst>
        </p:cNvPr>
        <p:cNvGrpSpPr/>
        <p:nvPr/>
      </p:nvGrpSpPr>
      <p:grpSpPr>
        <a:xfrm>
          <a:off x="0" y="0"/>
          <a:ext cx="0" cy="0"/>
          <a:chOff x="0" y="0"/>
          <a:chExt cx="0" cy="0"/>
        </a:xfrm>
      </p:grpSpPr>
      <p:pic>
        <p:nvPicPr>
          <p:cNvPr id="4" name="Picture 3" descr="A computer screen shot of a computer&#10;&#10;AI-generated content may be incorrect.">
            <a:extLst>
              <a:ext uri="{FF2B5EF4-FFF2-40B4-BE49-F238E27FC236}">
                <a16:creationId xmlns:a16="http://schemas.microsoft.com/office/drawing/2014/main" id="{29E08106-C805-1097-2B5C-9FCAB1DB5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568" y="909920"/>
            <a:ext cx="7148052" cy="5254906"/>
          </a:xfrm>
          <a:prstGeom prst="rect">
            <a:avLst/>
          </a:prstGeom>
        </p:spPr>
      </p:pic>
      <p:sp>
        <p:nvSpPr>
          <p:cNvPr id="5" name="Title 1">
            <a:extLst>
              <a:ext uri="{FF2B5EF4-FFF2-40B4-BE49-F238E27FC236}">
                <a16:creationId xmlns:a16="http://schemas.microsoft.com/office/drawing/2014/main" id="{D7D8CDBD-C1BC-D3F2-4657-B342FD8D7F59}"/>
              </a:ext>
            </a:extLst>
          </p:cNvPr>
          <p:cNvSpPr>
            <a:spLocks noGrp="1"/>
          </p:cNvSpPr>
          <p:nvPr>
            <p:ph type="title"/>
          </p:nvPr>
        </p:nvSpPr>
        <p:spPr>
          <a:xfrm>
            <a:off x="515938" y="365125"/>
            <a:ext cx="3317875" cy="5932488"/>
          </a:xfrm>
        </p:spPr>
        <p:txBody>
          <a:bodyPr>
            <a:noAutofit/>
          </a:bodyPr>
          <a:lstStyle/>
          <a:p>
            <a:r>
              <a:rPr lang="en-US" sz="2400" b="0" i="0" u="none" strike="noStrike" baseline="0" dirty="0">
                <a:solidFill>
                  <a:schemeClr val="tx1"/>
                </a:solidFill>
              </a:rPr>
              <a:t>1.Click details when invoice appears </a:t>
            </a:r>
            <a:br>
              <a:rPr lang="en-US" sz="2400" b="0" i="0" u="none" strike="noStrike" baseline="0" dirty="0">
                <a:solidFill>
                  <a:schemeClr val="tx1"/>
                </a:solidFill>
              </a:rPr>
            </a:br>
            <a:r>
              <a:rPr lang="en-US" sz="2400" b="0" i="0" u="none" strike="noStrike" baseline="0" dirty="0">
                <a:solidFill>
                  <a:schemeClr val="tx1"/>
                </a:solidFill>
              </a:rPr>
              <a:t> </a:t>
            </a:r>
            <a:br>
              <a:rPr lang="en-US" sz="2400" b="0" i="0" u="none" strike="noStrike" baseline="0" dirty="0">
                <a:solidFill>
                  <a:schemeClr val="tx1"/>
                </a:solidFill>
              </a:rPr>
            </a:br>
            <a:r>
              <a:rPr lang="en-US" sz="2400" b="0" i="0" u="none" strike="noStrike" baseline="0" dirty="0">
                <a:solidFill>
                  <a:schemeClr val="tx1"/>
                </a:solidFill>
              </a:rPr>
              <a:t>2.click activities to see actions done on the invoice. </a:t>
            </a:r>
            <a:br>
              <a:rPr lang="en-US" sz="2400" b="0" i="0" u="none" strike="noStrike" baseline="0" dirty="0">
                <a:solidFill>
                  <a:schemeClr val="tx1"/>
                </a:solidFill>
              </a:rPr>
            </a:br>
            <a:br>
              <a:rPr lang="en-US" sz="2400" b="0" i="0" u="none" strike="noStrike" baseline="0" dirty="0">
                <a:solidFill>
                  <a:schemeClr val="tx1"/>
                </a:solidFill>
              </a:rPr>
            </a:br>
            <a:r>
              <a:rPr lang="en-US" sz="2400" b="0" i="0" u="none" strike="noStrike" baseline="0" dirty="0">
                <a:solidFill>
                  <a:schemeClr val="tx1"/>
                </a:solidFill>
              </a:rPr>
              <a:t>3.The balance will appear at functional if the same currency other wise will appear at entered</a:t>
            </a:r>
            <a:endParaRPr lang="en-US" sz="2400" dirty="0">
              <a:solidFill>
                <a:schemeClr val="tx1"/>
              </a:solidFill>
            </a:endParaRPr>
          </a:p>
        </p:txBody>
      </p:sp>
      <p:sp>
        <p:nvSpPr>
          <p:cNvPr id="6" name="Rectangle 5">
            <a:extLst>
              <a:ext uri="{FF2B5EF4-FFF2-40B4-BE49-F238E27FC236}">
                <a16:creationId xmlns:a16="http://schemas.microsoft.com/office/drawing/2014/main" id="{0CA300AB-6651-E890-EBE8-6B1B0F61E5A3}"/>
              </a:ext>
            </a:extLst>
          </p:cNvPr>
          <p:cNvSpPr/>
          <p:nvPr/>
        </p:nvSpPr>
        <p:spPr>
          <a:xfrm>
            <a:off x="7176978" y="4186446"/>
            <a:ext cx="787151" cy="34131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8082884" y="427735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17347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939" y="2590523"/>
            <a:ext cx="10058400" cy="1609344"/>
          </a:xfrm>
        </p:spPr>
        <p:txBody>
          <a:bodyPr/>
          <a:lstStyle/>
          <a:p>
            <a:pPr algn="ctr"/>
            <a:r>
              <a:rPr lang="en-US" b="1" u="sng" dirty="0"/>
              <a:t>Making invoice</a:t>
            </a:r>
          </a:p>
        </p:txBody>
      </p:sp>
    </p:spTree>
    <p:extLst>
      <p:ext uri="{BB962C8B-B14F-4D97-AF65-F5344CB8AC3E}">
        <p14:creationId xmlns:p14="http://schemas.microsoft.com/office/powerpoint/2010/main" val="4089076634"/>
      </p:ext>
    </p:extLst>
  </p:cSld>
  <p:clrMapOvr>
    <a:masterClrMapping/>
  </p:clrMapOvr>
  <p:transition spd="slow">
    <p:wip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BADA1-1A39-2E83-A3A0-F6367339E746}"/>
            </a:ext>
          </a:extLst>
        </p:cNvPr>
        <p:cNvGrpSpPr/>
        <p:nvPr/>
      </p:nvGrpSpPr>
      <p:grpSpPr>
        <a:xfrm>
          <a:off x="0" y="0"/>
          <a:ext cx="0" cy="0"/>
          <a:chOff x="0" y="0"/>
          <a:chExt cx="0" cy="0"/>
        </a:xfrm>
      </p:grpSpPr>
      <p:pic>
        <p:nvPicPr>
          <p:cNvPr id="4" name="Picture 3" descr="A computer screen with a screenshot&#10;&#10;AI-generated content may be incorrect.">
            <a:extLst>
              <a:ext uri="{FF2B5EF4-FFF2-40B4-BE49-F238E27FC236}">
                <a16:creationId xmlns:a16="http://schemas.microsoft.com/office/drawing/2014/main" id="{FA6E9E73-AB59-CFE2-7CEB-EC283CCEFCFE}"/>
              </a:ext>
            </a:extLst>
          </p:cNvPr>
          <p:cNvPicPr>
            <a:picLocks noChangeAspect="1"/>
          </p:cNvPicPr>
          <p:nvPr/>
        </p:nvPicPr>
        <p:blipFill rotWithShape="1">
          <a:blip r:embed="rId2">
            <a:extLst>
              <a:ext uri="{28A0092B-C50C-407E-A947-70E740481C1C}">
                <a14:useLocalDpi xmlns:a14="http://schemas.microsoft.com/office/drawing/2010/main" val="0"/>
              </a:ext>
            </a:extLst>
          </a:blip>
          <a:srcRect t="4323" b="5222"/>
          <a:stretch/>
        </p:blipFill>
        <p:spPr>
          <a:xfrm>
            <a:off x="637197" y="775855"/>
            <a:ext cx="10961444" cy="5569527"/>
          </a:xfrm>
          <a:prstGeom prst="rect">
            <a:avLst/>
          </a:prstGeom>
        </p:spPr>
      </p:pic>
    </p:spTree>
    <p:extLst>
      <p:ext uri="{BB962C8B-B14F-4D97-AF65-F5344CB8AC3E}">
        <p14:creationId xmlns:p14="http://schemas.microsoft.com/office/powerpoint/2010/main" val="369879926"/>
      </p:ext>
    </p:extLst>
  </p:cSld>
  <p:clrMapOvr>
    <a:masterClrMapping/>
  </p:clrMapOvr>
  <p:transition spd="slow">
    <p:wipe/>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012" y="2742923"/>
            <a:ext cx="10058400" cy="1609344"/>
          </a:xfrm>
        </p:spPr>
        <p:txBody>
          <a:bodyPr/>
          <a:lstStyle/>
          <a:p>
            <a:pPr algn="ctr"/>
            <a:r>
              <a:rPr lang="en-US" b="1" u="sng" dirty="0"/>
              <a:t>aging</a:t>
            </a:r>
          </a:p>
        </p:txBody>
      </p:sp>
    </p:spTree>
    <p:extLst>
      <p:ext uri="{BB962C8B-B14F-4D97-AF65-F5344CB8AC3E}">
        <p14:creationId xmlns:p14="http://schemas.microsoft.com/office/powerpoint/2010/main" val="3760254847"/>
      </p:ext>
    </p:extLst>
  </p:cSld>
  <p:clrMapOvr>
    <a:masterClrMapping/>
  </p:clrMapOvr>
  <p:transition spd="slow">
    <p:wipe/>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00823"/>
          </a:xfrm>
        </p:spPr>
        <p:txBody>
          <a:bodyPr>
            <a:normAutofit/>
          </a:bodyPr>
          <a:lstStyle/>
          <a:p>
            <a:r>
              <a:rPr lang="en-US" sz="2800" dirty="0"/>
              <a:t>Receivables vision operations (</a:t>
            </a:r>
            <a:r>
              <a:rPr lang="en-US" sz="2800" dirty="0" err="1"/>
              <a:t>usa</a:t>
            </a:r>
            <a:r>
              <a:rPr lang="en-US" sz="2800" dirty="0"/>
              <a:t>)</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20" y="1149927"/>
            <a:ext cx="11748655" cy="5400242"/>
          </a:xfrm>
          <a:prstGeom prst="rect">
            <a:avLst/>
          </a:prstGeom>
        </p:spPr>
      </p:pic>
    </p:spTree>
    <p:extLst>
      <p:ext uri="{BB962C8B-B14F-4D97-AF65-F5344CB8AC3E}">
        <p14:creationId xmlns:p14="http://schemas.microsoft.com/office/powerpoint/2010/main" val="2035436423"/>
      </p:ext>
    </p:extLst>
  </p:cSld>
  <p:clrMapOvr>
    <a:masterClrMapping/>
  </p:clrMapOvr>
  <p:transition spd="slow">
    <p:wipe/>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16421"/>
          </a:xfrm>
        </p:spPr>
        <p:txBody>
          <a:bodyPr>
            <a:noAutofit/>
          </a:bodyPr>
          <a:lstStyle/>
          <a:p>
            <a:r>
              <a:rPr lang="en-US" sz="4000" dirty="0"/>
              <a:t>Setup &gt; collections&gt; Aging Buckets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501053"/>
            <a:ext cx="9975272" cy="5135706"/>
          </a:xfrm>
          <a:prstGeom prst="rect">
            <a:avLst/>
          </a:prstGeom>
        </p:spPr>
      </p:pic>
      <p:cxnSp>
        <p:nvCxnSpPr>
          <p:cNvPr id="4" name="Straight Arrow Connector 3"/>
          <p:cNvCxnSpPr/>
          <p:nvPr/>
        </p:nvCxnSpPr>
        <p:spPr>
          <a:xfrm flipH="1">
            <a:off x="5554151" y="4613563"/>
            <a:ext cx="1006666" cy="298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4198821" y="3783918"/>
            <a:ext cx="1006666" cy="298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464357" y="4314721"/>
            <a:ext cx="1006666" cy="298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966369"/>
      </p:ext>
    </p:extLst>
  </p:cSld>
  <p:clrMapOvr>
    <a:masterClrMapping/>
  </p:clrMapOvr>
  <p:transition spd="slow">
    <p:wipe/>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02665"/>
          </a:xfrm>
        </p:spPr>
        <p:txBody>
          <a:bodyPr>
            <a:normAutofit/>
          </a:bodyPr>
          <a:lstStyle/>
          <a:p>
            <a:r>
              <a:rPr lang="en-US" sz="2800" dirty="0"/>
              <a:t>create aging &gt; add our name and payments terms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587297"/>
            <a:ext cx="10155382" cy="5011795"/>
          </a:xfrm>
          <a:prstGeom prst="rect">
            <a:avLst/>
          </a:prstGeom>
        </p:spPr>
      </p:pic>
      <p:cxnSp>
        <p:nvCxnSpPr>
          <p:cNvPr id="4" name="Straight Arrow Connector 3"/>
          <p:cNvCxnSpPr/>
          <p:nvPr/>
        </p:nvCxnSpPr>
        <p:spPr>
          <a:xfrm flipH="1">
            <a:off x="2785657" y="2093976"/>
            <a:ext cx="1006666" cy="298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451143"/>
      </p:ext>
    </p:extLst>
  </p:cSld>
  <p:clrMapOvr>
    <a:masterClrMapping/>
  </p:clrMapOvr>
  <p:transition spd="slow">
    <p:wipe/>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830" y="2368851"/>
            <a:ext cx="10058400" cy="1609344"/>
          </a:xfrm>
        </p:spPr>
        <p:txBody>
          <a:bodyPr/>
          <a:lstStyle/>
          <a:p>
            <a:pPr algn="ctr"/>
            <a:r>
              <a:rPr lang="en-US" b="1" u="sng" dirty="0"/>
              <a:t>CLEARING</a:t>
            </a:r>
          </a:p>
        </p:txBody>
      </p:sp>
    </p:spTree>
    <p:extLst>
      <p:ext uri="{BB962C8B-B14F-4D97-AF65-F5344CB8AC3E}">
        <p14:creationId xmlns:p14="http://schemas.microsoft.com/office/powerpoint/2010/main" val="2083348628"/>
      </p:ext>
    </p:extLst>
  </p:cSld>
  <p:clrMapOvr>
    <a:masterClrMapping/>
  </p:clrMapOvr>
  <p:transition spd="slow">
    <p:wip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540127"/>
          </a:xfrm>
        </p:spPr>
        <p:txBody>
          <a:bodyPr>
            <a:normAutofit fontScale="90000"/>
          </a:bodyPr>
          <a:lstStyle/>
          <a:p>
            <a:r>
              <a:rPr lang="en-US" u="sng" dirty="0"/>
              <a:t>Clearing</a:t>
            </a:r>
          </a:p>
        </p:txBody>
      </p:sp>
      <p:pic>
        <p:nvPicPr>
          <p:cNvPr id="3" name="Picture 2" descr="Oracle Applications - ERPNEXT"/>
          <p:cNvPicPr/>
          <p:nvPr/>
        </p:nvPicPr>
        <p:blipFill>
          <a:blip r:embed="rId2" cstate="print">
            <a:extLst>
              <a:ext uri="{28A0092B-C50C-407E-A947-70E740481C1C}">
                <a14:useLocalDpi xmlns:a14="http://schemas.microsoft.com/office/drawing/2010/main" val="0"/>
              </a:ext>
            </a:extLst>
          </a:blip>
          <a:stretch>
            <a:fillRect/>
          </a:stretch>
        </p:blipFill>
        <p:spPr>
          <a:xfrm>
            <a:off x="1011620" y="1690688"/>
            <a:ext cx="10686393" cy="4440391"/>
          </a:xfrm>
          <a:prstGeom prst="rect">
            <a:avLst/>
          </a:prstGeom>
        </p:spPr>
      </p:pic>
      <p:sp>
        <p:nvSpPr>
          <p:cNvPr id="4" name="TextBox 3"/>
          <p:cNvSpPr txBox="1"/>
          <p:nvPr/>
        </p:nvSpPr>
        <p:spPr>
          <a:xfrm>
            <a:off x="1011620" y="1150883"/>
            <a:ext cx="5294587" cy="369332"/>
          </a:xfrm>
          <a:prstGeom prst="rect">
            <a:avLst/>
          </a:prstGeom>
          <a:noFill/>
        </p:spPr>
        <p:txBody>
          <a:bodyPr wrap="square" rtlCol="0">
            <a:spAutoFit/>
          </a:bodyPr>
          <a:lstStyle/>
          <a:p>
            <a:r>
              <a:rPr lang="en-US" dirty="0"/>
              <a:t>Transfer to cash management</a:t>
            </a:r>
          </a:p>
        </p:txBody>
      </p:sp>
    </p:spTree>
    <p:extLst>
      <p:ext uri="{BB962C8B-B14F-4D97-AF65-F5344CB8AC3E}">
        <p14:creationId xmlns:p14="http://schemas.microsoft.com/office/powerpoint/2010/main" val="3692617517"/>
      </p:ext>
    </p:extLst>
  </p:cSld>
  <p:clrMapOvr>
    <a:masterClrMapping/>
  </p:clrMapOvr>
  <p:transition spd="slow">
    <p:wipe/>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08140"/>
          </a:xfrm>
        </p:spPr>
        <p:txBody>
          <a:bodyPr>
            <a:noAutofit/>
          </a:bodyPr>
          <a:lstStyle/>
          <a:p>
            <a:r>
              <a:rPr lang="en-US" sz="3200" dirty="0"/>
              <a:t>Bank statements&gt;manual clearing&gt; clear transaction</a:t>
            </a:r>
          </a:p>
        </p:txBody>
      </p:sp>
      <p:pic>
        <p:nvPicPr>
          <p:cNvPr id="3" name="Picture 2" descr="Oracle Applications - ERPNEXT"/>
          <p:cNvPicPr/>
          <p:nvPr/>
        </p:nvPicPr>
        <p:blipFill>
          <a:blip r:embed="rId2" cstate="print">
            <a:extLst>
              <a:ext uri="{28A0092B-C50C-407E-A947-70E740481C1C}">
                <a14:useLocalDpi xmlns:a14="http://schemas.microsoft.com/office/drawing/2010/main" val="0"/>
              </a:ext>
            </a:extLst>
          </a:blip>
          <a:stretch>
            <a:fillRect/>
          </a:stretch>
        </p:blipFill>
        <p:spPr>
          <a:xfrm>
            <a:off x="1443858" y="1424381"/>
            <a:ext cx="9304283" cy="5102543"/>
          </a:xfrm>
          <a:prstGeom prst="rect">
            <a:avLst/>
          </a:prstGeom>
        </p:spPr>
      </p:pic>
      <p:cxnSp>
        <p:nvCxnSpPr>
          <p:cNvPr id="4" name="Straight Arrow Connector 3"/>
          <p:cNvCxnSpPr/>
          <p:nvPr/>
        </p:nvCxnSpPr>
        <p:spPr>
          <a:xfrm flipH="1">
            <a:off x="4495499" y="3762688"/>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4495499" y="4188615"/>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905403" y="4447309"/>
            <a:ext cx="1006666" cy="298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790308"/>
      </p:ext>
    </p:extLst>
  </p:cSld>
  <p:clrMapOvr>
    <a:masterClrMapping/>
  </p:clrMapOvr>
  <p:transition spd="slow">
    <p:wip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t>
            </a:r>
            <a:r>
              <a:rPr lang="en-US" dirty="0" err="1"/>
              <a:t>Ar</a:t>
            </a:r>
            <a:r>
              <a:rPr lang="en-US" dirty="0"/>
              <a:t> Receipt</a:t>
            </a:r>
          </a:p>
        </p:txBody>
      </p:sp>
      <p:pic>
        <p:nvPicPr>
          <p:cNvPr id="3" name="Picture 2" descr="Oracle Applications - ERPNEXT"/>
          <p:cNvPicPr/>
          <p:nvPr/>
        </p:nvPicPr>
        <p:blipFill>
          <a:blip r:embed="rId2" cstate="print">
            <a:extLst>
              <a:ext uri="{28A0092B-C50C-407E-A947-70E740481C1C}">
                <a14:useLocalDpi xmlns:a14="http://schemas.microsoft.com/office/drawing/2010/main" val="0"/>
              </a:ext>
            </a:extLst>
          </a:blip>
          <a:stretch>
            <a:fillRect/>
          </a:stretch>
        </p:blipFill>
        <p:spPr>
          <a:xfrm>
            <a:off x="1033298" y="1580328"/>
            <a:ext cx="10125403" cy="4820471"/>
          </a:xfrm>
          <a:prstGeom prst="rect">
            <a:avLst/>
          </a:prstGeom>
        </p:spPr>
      </p:pic>
      <p:cxnSp>
        <p:nvCxnSpPr>
          <p:cNvPr id="4" name="Straight Arrow Connector 3"/>
          <p:cNvCxnSpPr/>
          <p:nvPr/>
        </p:nvCxnSpPr>
        <p:spPr>
          <a:xfrm flipH="1">
            <a:off x="2036079" y="2093976"/>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431285"/>
      </p:ext>
    </p:extLst>
  </p:cSld>
  <p:clrMapOvr>
    <a:masterClrMapping/>
  </p:clrMapOvr>
  <p:transition spd="slow">
    <p:wipe/>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23451"/>
          </a:xfrm>
        </p:spPr>
        <p:txBody>
          <a:bodyPr/>
          <a:lstStyle/>
          <a:p>
            <a:r>
              <a:rPr lang="en-US" dirty="0"/>
              <a:t>Choose our account&gt; find z</a:t>
            </a:r>
          </a:p>
        </p:txBody>
      </p:sp>
      <p:pic>
        <p:nvPicPr>
          <p:cNvPr id="3" name="Picture 2" descr="Oracle Applications - ERPNEXT"/>
          <p:cNvPicPr/>
          <p:nvPr/>
        </p:nvPicPr>
        <p:blipFill>
          <a:blip r:embed="rId2" cstate="print">
            <a:extLst>
              <a:ext uri="{28A0092B-C50C-407E-A947-70E740481C1C}">
                <a14:useLocalDpi xmlns:a14="http://schemas.microsoft.com/office/drawing/2010/main" val="0"/>
              </a:ext>
            </a:extLst>
          </a:blip>
          <a:stretch>
            <a:fillRect/>
          </a:stretch>
        </p:blipFill>
        <p:spPr>
          <a:xfrm>
            <a:off x="945931" y="1392850"/>
            <a:ext cx="10407869" cy="5102543"/>
          </a:xfrm>
          <a:prstGeom prst="rect">
            <a:avLst/>
          </a:prstGeom>
        </p:spPr>
      </p:pic>
      <p:cxnSp>
        <p:nvCxnSpPr>
          <p:cNvPr id="4" name="Straight Arrow Connector 3"/>
          <p:cNvCxnSpPr/>
          <p:nvPr/>
        </p:nvCxnSpPr>
        <p:spPr>
          <a:xfrm flipH="1">
            <a:off x="4069830" y="3944121"/>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364252" y="5666601"/>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05025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B4BDF-AAA9-5139-E6ED-809F74786D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F4A297-16DB-B94C-0686-04284D56DA54}"/>
              </a:ext>
            </a:extLst>
          </p:cNvPr>
          <p:cNvSpPr>
            <a:spLocks noGrp="1"/>
          </p:cNvSpPr>
          <p:nvPr>
            <p:ph type="title"/>
          </p:nvPr>
        </p:nvSpPr>
        <p:spPr>
          <a:xfrm>
            <a:off x="838200" y="14251"/>
            <a:ext cx="10515600" cy="868251"/>
          </a:xfrm>
        </p:spPr>
        <p:txBody>
          <a:bodyPr>
            <a:normAutofit/>
          </a:bodyPr>
          <a:lstStyle/>
          <a:p>
            <a:pPr algn="ctr"/>
            <a:r>
              <a:rPr lang="en-US" sz="4800" dirty="0"/>
              <a:t>Making invoice</a:t>
            </a:r>
          </a:p>
        </p:txBody>
      </p:sp>
      <p:pic>
        <p:nvPicPr>
          <p:cNvPr id="4" name="Picture 3" descr="A screenshot of a computer&#10;&#10;AI-generated content may be incorrect.">
            <a:extLst>
              <a:ext uri="{FF2B5EF4-FFF2-40B4-BE49-F238E27FC236}">
                <a16:creationId xmlns:a16="http://schemas.microsoft.com/office/drawing/2014/main" id="{B4754A86-E8F6-8E2D-EC1A-30AB27FD2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480" y="1740941"/>
            <a:ext cx="10989039" cy="4890648"/>
          </a:xfrm>
          <a:prstGeom prst="rect">
            <a:avLst/>
          </a:prstGeom>
        </p:spPr>
      </p:pic>
      <p:sp>
        <p:nvSpPr>
          <p:cNvPr id="5" name="TextBox 4">
            <a:extLst>
              <a:ext uri="{FF2B5EF4-FFF2-40B4-BE49-F238E27FC236}">
                <a16:creationId xmlns:a16="http://schemas.microsoft.com/office/drawing/2014/main" id="{7085100C-C67D-73BB-E27A-DAF15EA7C9F2}"/>
              </a:ext>
            </a:extLst>
          </p:cNvPr>
          <p:cNvSpPr txBox="1"/>
          <p:nvPr/>
        </p:nvSpPr>
        <p:spPr>
          <a:xfrm>
            <a:off x="223284" y="898615"/>
            <a:ext cx="12301869" cy="584775"/>
          </a:xfrm>
          <a:prstGeom prst="rect">
            <a:avLst/>
          </a:prstGeom>
          <a:noFill/>
        </p:spPr>
        <p:txBody>
          <a:bodyPr wrap="square" rtlCol="0">
            <a:spAutoFit/>
          </a:bodyPr>
          <a:lstStyle/>
          <a:p>
            <a:pPr algn="ctr"/>
            <a:r>
              <a:rPr lang="en-US" sz="3200" dirty="0"/>
              <a:t>Transactions</a:t>
            </a:r>
            <a:r>
              <a:rPr lang="ar-EG" sz="3200" dirty="0"/>
              <a:t>&lt;&lt;&lt; </a:t>
            </a:r>
            <a:r>
              <a:rPr lang="en-US" sz="3200" dirty="0"/>
              <a:t> Transactions </a:t>
            </a:r>
          </a:p>
        </p:txBody>
      </p:sp>
      <p:cxnSp>
        <p:nvCxnSpPr>
          <p:cNvPr id="6" name="Straight Arrow Connector 5"/>
          <p:cNvCxnSpPr/>
          <p:nvPr/>
        </p:nvCxnSpPr>
        <p:spPr>
          <a:xfrm flipH="1">
            <a:off x="4037395" y="2488367"/>
            <a:ext cx="999300" cy="8467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482504"/>
      </p:ext>
    </p:extLst>
  </p:cSld>
  <p:clrMapOvr>
    <a:masterClrMapping/>
  </p:clrMapOvr>
  <p:transition spd="slow">
    <p:wip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3"/>
            <a:ext cx="10058400" cy="992366"/>
          </a:xfrm>
        </p:spPr>
        <p:txBody>
          <a:bodyPr>
            <a:noAutofit/>
          </a:bodyPr>
          <a:lstStyle/>
          <a:p>
            <a:r>
              <a:rPr lang="en-US" sz="3600" dirty="0"/>
              <a:t>Click to receipt that we will clear &gt; CHANGE DATE </a:t>
            </a:r>
          </a:p>
        </p:txBody>
      </p:sp>
      <p:grpSp>
        <p:nvGrpSpPr>
          <p:cNvPr id="3" name="Group 2"/>
          <p:cNvGrpSpPr/>
          <p:nvPr/>
        </p:nvGrpSpPr>
        <p:grpSpPr>
          <a:xfrm>
            <a:off x="1069848" y="1666184"/>
            <a:ext cx="10102587" cy="4892270"/>
            <a:chOff x="1069848" y="1666184"/>
            <a:chExt cx="10102587" cy="489227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666184"/>
              <a:ext cx="10102587" cy="4892270"/>
            </a:xfrm>
            <a:prstGeom prst="rect">
              <a:avLst/>
            </a:prstGeom>
          </p:spPr>
        </p:pic>
        <p:pic>
          <p:nvPicPr>
            <p:cNvPr id="6" name="Picture 5"/>
            <p:cNvPicPr/>
            <p:nvPr/>
          </p:nvPicPr>
          <p:blipFill rotWithShape="1">
            <a:blip r:embed="rId3">
              <a:extLst>
                <a:ext uri="{28A0092B-C50C-407E-A947-70E740481C1C}">
                  <a14:useLocalDpi xmlns:a14="http://schemas.microsoft.com/office/drawing/2010/main" val="0"/>
                </a:ext>
              </a:extLst>
            </a:blip>
            <a:srcRect l="55000" t="48276" r="11111" b="47290"/>
            <a:stretch/>
          </p:blipFill>
          <p:spPr bwMode="auto">
            <a:xfrm>
              <a:off x="6957852" y="3465934"/>
              <a:ext cx="3873058" cy="252248"/>
            </a:xfrm>
            <a:prstGeom prst="rect">
              <a:avLst/>
            </a:prstGeom>
            <a:ln>
              <a:noFill/>
            </a:ln>
            <a:extLst>
              <a:ext uri="{53640926-AAD7-44D8-BBD7-CCE9431645EC}">
                <a14:shadowObscured xmlns:a14="http://schemas.microsoft.com/office/drawing/2010/main"/>
              </a:ext>
            </a:extLst>
          </p:spPr>
        </p:pic>
      </p:grpSp>
      <p:sp>
        <p:nvSpPr>
          <p:cNvPr id="4" name="Rectangle 3">
            <a:extLst>
              <a:ext uri="{FF2B5EF4-FFF2-40B4-BE49-F238E27FC236}">
                <a16:creationId xmlns:a16="http://schemas.microsoft.com/office/drawing/2014/main" id="{87407912-A054-A876-19E5-A1C27802DFAD}"/>
              </a:ext>
            </a:extLst>
          </p:cNvPr>
          <p:cNvSpPr/>
          <p:nvPr/>
        </p:nvSpPr>
        <p:spPr>
          <a:xfrm>
            <a:off x="6957852" y="3465934"/>
            <a:ext cx="3873058" cy="22071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793019"/>
      </p:ext>
    </p:extLst>
  </p:cSld>
  <p:clrMapOvr>
    <a:masterClrMapping/>
  </p:clrMapOvr>
  <p:transition spd="slow">
    <p:wipe/>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50204"/>
          </a:xfrm>
        </p:spPr>
        <p:txBody>
          <a:bodyPr/>
          <a:lstStyle/>
          <a:p>
            <a:r>
              <a:rPr lang="en-US" dirty="0"/>
              <a:t>CLEAR TRANSACTIONS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286" y="1482435"/>
            <a:ext cx="9409820" cy="5098473"/>
          </a:xfrm>
          <a:prstGeom prst="rect">
            <a:avLst/>
          </a:prstGeom>
        </p:spPr>
      </p:pic>
      <p:sp>
        <p:nvSpPr>
          <p:cNvPr id="5" name="Rectangle 4">
            <a:extLst>
              <a:ext uri="{FF2B5EF4-FFF2-40B4-BE49-F238E27FC236}">
                <a16:creationId xmlns:a16="http://schemas.microsoft.com/office/drawing/2014/main" id="{87407912-A054-A876-19E5-A1C27802DFAD}"/>
              </a:ext>
            </a:extLst>
          </p:cNvPr>
          <p:cNvSpPr/>
          <p:nvPr/>
        </p:nvSpPr>
        <p:spPr>
          <a:xfrm>
            <a:off x="8578834" y="6206836"/>
            <a:ext cx="1867493" cy="22301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8963891" y="5237018"/>
            <a:ext cx="578483" cy="934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148318"/>
      </p:ext>
    </p:extLst>
  </p:cSld>
  <p:clrMapOvr>
    <a:masterClrMapping/>
  </p:clrMapOvr>
  <p:transition spd="slow">
    <p:wip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23451"/>
          </a:xfrm>
        </p:spPr>
        <p:txBody>
          <a:bodyPr>
            <a:noAutofit/>
          </a:bodyPr>
          <a:lstStyle/>
          <a:p>
            <a:r>
              <a:rPr lang="en-US" sz="4400" dirty="0"/>
              <a:t>TRANSFER TO RECEIVABLE</a:t>
            </a:r>
            <a:br>
              <a:rPr lang="en-US" sz="4400" dirty="0"/>
            </a:br>
            <a:r>
              <a:rPr lang="en-US" sz="4400" dirty="0"/>
              <a:t>RECEIPTS&gt; RECEIPTS</a:t>
            </a:r>
          </a:p>
        </p:txBody>
      </p:sp>
      <p:pic>
        <p:nvPicPr>
          <p:cNvPr id="3" name="Picture 2" descr="Oracle Applications - ERPNEXT"/>
          <p:cNvPicPr>
            <a:picLocks noChangeAspect="1"/>
          </p:cNvPicPr>
          <p:nvPr/>
        </p:nvPicPr>
        <p:blipFill rotWithShape="1">
          <a:blip r:embed="rId2">
            <a:extLst>
              <a:ext uri="{28A0092B-C50C-407E-A947-70E740481C1C}">
                <a14:useLocalDpi xmlns:a14="http://schemas.microsoft.com/office/drawing/2010/main" val="0"/>
              </a:ext>
            </a:extLst>
          </a:blip>
          <a:srcRect l="981" t="4266" r="729" b="1559"/>
          <a:stretch/>
        </p:blipFill>
        <p:spPr>
          <a:xfrm>
            <a:off x="983138" y="1781503"/>
            <a:ext cx="10231820" cy="4679521"/>
          </a:xfrm>
          <a:prstGeom prst="rect">
            <a:avLst/>
          </a:prstGeom>
        </p:spPr>
      </p:pic>
      <p:cxnSp>
        <p:nvCxnSpPr>
          <p:cNvPr id="4" name="Straight Arrow Connector 3"/>
          <p:cNvCxnSpPr/>
          <p:nvPr/>
        </p:nvCxnSpPr>
        <p:spPr>
          <a:xfrm flipH="1">
            <a:off x="5031527" y="3734882"/>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183927" y="4281420"/>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366978"/>
      </p:ext>
    </p:extLst>
  </p:cSld>
  <p:clrMapOvr>
    <a:masterClrMapping/>
  </p:clrMapOvr>
  <p:transition spd="slow">
    <p:wipe/>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310655" y="1771869"/>
            <a:ext cx="8975047" cy="4723481"/>
            <a:chOff x="1324304" y="1771911"/>
            <a:chExt cx="8975047" cy="4723481"/>
          </a:xfrm>
        </p:grpSpPr>
        <p:pic>
          <p:nvPicPr>
            <p:cNvPr id="3" name="Picture 2"/>
            <p:cNvPicPr/>
            <p:nvPr/>
          </p:nvPicPr>
          <p:blipFill rotWithShape="1">
            <a:blip r:embed="rId2">
              <a:extLst>
                <a:ext uri="{28A0092B-C50C-407E-A947-70E740481C1C}">
                  <a14:useLocalDpi xmlns:a14="http://schemas.microsoft.com/office/drawing/2010/main" val="0"/>
                </a:ext>
              </a:extLst>
            </a:blip>
            <a:srcRect l="831" t="4942" r="1385" b="1915"/>
            <a:stretch/>
          </p:blipFill>
          <p:spPr bwMode="auto">
            <a:xfrm>
              <a:off x="1324304" y="1771911"/>
              <a:ext cx="8975047" cy="4723481"/>
            </a:xfrm>
            <a:prstGeom prst="rect">
              <a:avLst/>
            </a:prstGeom>
            <a:ln>
              <a:noFill/>
            </a:ln>
            <a:extLst>
              <a:ext uri="{53640926-AAD7-44D8-BBD7-CCE9431645EC}">
                <a14:shadowObscured xmlns:a14="http://schemas.microsoft.com/office/drawing/2010/main"/>
              </a:ext>
            </a:extLst>
          </p:spPr>
        </p:pic>
        <p:pic>
          <p:nvPicPr>
            <p:cNvPr id="8" name="Picture 7" descr="Oracle Applications - ERPNEXT"/>
            <p:cNvPicPr>
              <a:picLocks noChangeAspect="1"/>
            </p:cNvPicPr>
            <p:nvPr/>
          </p:nvPicPr>
          <p:blipFill rotWithShape="1">
            <a:blip r:embed="rId3">
              <a:extLst>
                <a:ext uri="{28A0092B-C50C-407E-A947-70E740481C1C}">
                  <a14:useLocalDpi xmlns:a14="http://schemas.microsoft.com/office/drawing/2010/main" val="0"/>
                </a:ext>
              </a:extLst>
            </a:blip>
            <a:srcRect l="8635" t="35468" r="64374" b="55538"/>
            <a:stretch/>
          </p:blipFill>
          <p:spPr>
            <a:xfrm>
              <a:off x="2031999" y="2873829"/>
              <a:ext cx="2494321" cy="478398"/>
            </a:xfrm>
            <a:prstGeom prst="rect">
              <a:avLst/>
            </a:prstGeom>
          </p:spPr>
        </p:pic>
      </p:grpSp>
      <p:sp>
        <p:nvSpPr>
          <p:cNvPr id="2" name="Title 1"/>
          <p:cNvSpPr>
            <a:spLocks noGrp="1"/>
          </p:cNvSpPr>
          <p:nvPr>
            <p:ph type="title"/>
          </p:nvPr>
        </p:nvSpPr>
        <p:spPr>
          <a:xfrm>
            <a:off x="1069848" y="484633"/>
            <a:ext cx="9575406" cy="1206982"/>
          </a:xfrm>
        </p:spPr>
        <p:txBody>
          <a:bodyPr>
            <a:normAutofit/>
          </a:bodyPr>
          <a:lstStyle/>
          <a:p>
            <a:r>
              <a:rPr lang="en-US" sz="4000" dirty="0"/>
              <a:t>ADD OUR RECIEPT METHOD, AMOUNT AND CUSTOMER NAME &gt; APPLY</a:t>
            </a:r>
          </a:p>
        </p:txBody>
      </p:sp>
      <p:cxnSp>
        <p:nvCxnSpPr>
          <p:cNvPr id="4" name="Straight Arrow Connector 3"/>
          <p:cNvCxnSpPr/>
          <p:nvPr/>
        </p:nvCxnSpPr>
        <p:spPr>
          <a:xfrm flipH="1">
            <a:off x="4111872" y="1881012"/>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3623141" y="4188202"/>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111872" y="2100091"/>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395257" y="2313054"/>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862402" y="2721429"/>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463507"/>
      </p:ext>
    </p:extLst>
  </p:cSld>
  <p:clrMapOvr>
    <a:masterClrMapping/>
  </p:clrMapOvr>
  <p:transition spd="slow">
    <p:wip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69848" y="1417947"/>
            <a:ext cx="10152993" cy="5183387"/>
            <a:chOff x="1069848" y="1418895"/>
            <a:chExt cx="10152993" cy="5183387"/>
          </a:xfrm>
        </p:grpSpPr>
        <p:pic>
          <p:nvPicPr>
            <p:cNvPr id="3" name="Picture 2" descr="Oracle Applications - ERPNEXT"/>
            <p:cNvPicPr>
              <a:picLocks noChangeAspect="1"/>
            </p:cNvPicPr>
            <p:nvPr/>
          </p:nvPicPr>
          <p:blipFill rotWithShape="1">
            <a:blip r:embed="rId2">
              <a:extLst>
                <a:ext uri="{28A0092B-C50C-407E-A947-70E740481C1C}">
                  <a14:useLocalDpi xmlns:a14="http://schemas.microsoft.com/office/drawing/2010/main" val="0"/>
                </a:ext>
              </a:extLst>
            </a:blip>
            <a:srcRect l="1133" t="4880" r="1334" b="1378"/>
            <a:stretch/>
          </p:blipFill>
          <p:spPr>
            <a:xfrm>
              <a:off x="1069848" y="1418895"/>
              <a:ext cx="10152993" cy="5183387"/>
            </a:xfrm>
            <a:prstGeom prst="rect">
              <a:avLst/>
            </a:prstGeom>
          </p:spPr>
        </p:pic>
        <p:pic>
          <p:nvPicPr>
            <p:cNvPr id="6" name="Picture 5" descr="Oracle Applications - ERPNEXT"/>
            <p:cNvPicPr>
              <a:picLocks noChangeAspect="1"/>
            </p:cNvPicPr>
            <p:nvPr/>
          </p:nvPicPr>
          <p:blipFill rotWithShape="1">
            <a:blip r:embed="rId3">
              <a:extLst>
                <a:ext uri="{28A0092B-C50C-407E-A947-70E740481C1C}">
                  <a14:useLocalDpi xmlns:a14="http://schemas.microsoft.com/office/drawing/2010/main" val="0"/>
                </a:ext>
              </a:extLst>
            </a:blip>
            <a:srcRect l="8635" t="35654" r="64374" b="55539"/>
            <a:stretch/>
          </p:blipFill>
          <p:spPr>
            <a:xfrm>
              <a:off x="1848064" y="2215672"/>
              <a:ext cx="2809702" cy="515389"/>
            </a:xfrm>
            <a:prstGeom prst="rect">
              <a:avLst/>
            </a:prstGeom>
          </p:spPr>
        </p:pic>
      </p:grpSp>
      <p:sp>
        <p:nvSpPr>
          <p:cNvPr id="2" name="Title 1"/>
          <p:cNvSpPr>
            <a:spLocks noGrp="1"/>
          </p:cNvSpPr>
          <p:nvPr>
            <p:ph type="title"/>
          </p:nvPr>
        </p:nvSpPr>
        <p:spPr>
          <a:xfrm>
            <a:off x="1069848" y="484632"/>
            <a:ext cx="10058400" cy="729313"/>
          </a:xfrm>
        </p:spPr>
        <p:txBody>
          <a:bodyPr>
            <a:normAutofit fontScale="90000"/>
          </a:bodyPr>
          <a:lstStyle/>
          <a:p>
            <a:r>
              <a:rPr lang="en-US" dirty="0"/>
              <a:t>APPLY</a:t>
            </a:r>
          </a:p>
        </p:txBody>
      </p:sp>
      <p:cxnSp>
        <p:nvCxnSpPr>
          <p:cNvPr id="4" name="Straight Arrow Connector 3"/>
          <p:cNvCxnSpPr/>
          <p:nvPr/>
        </p:nvCxnSpPr>
        <p:spPr>
          <a:xfrm>
            <a:off x="8198069" y="4840014"/>
            <a:ext cx="756745" cy="930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407912-A054-A876-19E5-A1C27802DFAD}"/>
              </a:ext>
            </a:extLst>
          </p:cNvPr>
          <p:cNvSpPr/>
          <p:nvPr/>
        </p:nvSpPr>
        <p:spPr>
          <a:xfrm>
            <a:off x="8954814" y="6000044"/>
            <a:ext cx="1095340" cy="27463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804471"/>
      </p:ext>
    </p:extLst>
  </p:cSld>
  <p:clrMapOvr>
    <a:masterClrMapping/>
  </p:clrMapOvr>
  <p:transition spd="slow">
    <p:wip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347537"/>
          </a:xfrm>
        </p:spPr>
        <p:txBody>
          <a:bodyPr>
            <a:normAutofit/>
          </a:bodyPr>
          <a:lstStyle/>
          <a:p>
            <a:r>
              <a:rPr lang="en-US" sz="4800" dirty="0"/>
              <a:t>TOOLS &gt; CREATE ACCOUNT</a:t>
            </a:r>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4934"/>
          <a:stretch/>
        </p:blipFill>
        <p:spPr>
          <a:xfrm>
            <a:off x="887520" y="1623847"/>
            <a:ext cx="10423055" cy="5072555"/>
          </a:xfrm>
          <a:prstGeom prst="rect">
            <a:avLst/>
          </a:prstGeom>
        </p:spPr>
      </p:pic>
      <p:sp>
        <p:nvSpPr>
          <p:cNvPr id="4" name="Rectangle 3">
            <a:extLst>
              <a:ext uri="{FF2B5EF4-FFF2-40B4-BE49-F238E27FC236}">
                <a16:creationId xmlns:a16="http://schemas.microsoft.com/office/drawing/2014/main" id="{87407912-A054-A876-19E5-A1C27802DFAD}"/>
              </a:ext>
            </a:extLst>
          </p:cNvPr>
          <p:cNvSpPr/>
          <p:nvPr/>
        </p:nvSpPr>
        <p:spPr>
          <a:xfrm>
            <a:off x="2262716" y="2156346"/>
            <a:ext cx="1268759" cy="21836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713803" y="1832169"/>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188807"/>
      </p:ext>
    </p:extLst>
  </p:cSld>
  <p:clrMapOvr>
    <a:masterClrMapping/>
  </p:clrMapOvr>
  <p:transition spd="slow">
    <p:wip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161230" y="1804564"/>
            <a:ext cx="9344804" cy="4613623"/>
            <a:chOff x="1199929" y="1786391"/>
            <a:chExt cx="9344804" cy="4613623"/>
          </a:xfrm>
        </p:grpSpPr>
        <p:pic>
          <p:nvPicPr>
            <p:cNvPr id="3" name="Picture 2"/>
            <p:cNvPicPr/>
            <p:nvPr/>
          </p:nvPicPr>
          <p:blipFill rotWithShape="1">
            <a:blip r:embed="rId2">
              <a:extLst>
                <a:ext uri="{28A0092B-C50C-407E-A947-70E740481C1C}">
                  <a14:useLocalDpi xmlns:a14="http://schemas.microsoft.com/office/drawing/2010/main" val="0"/>
                </a:ext>
              </a:extLst>
            </a:blip>
            <a:srcRect l="972" t="4447" r="1111" b="1668"/>
            <a:stretch/>
          </p:blipFill>
          <p:spPr bwMode="auto">
            <a:xfrm>
              <a:off x="1199929" y="1786391"/>
              <a:ext cx="9344804" cy="4613623"/>
            </a:xfrm>
            <a:prstGeom prst="rect">
              <a:avLst/>
            </a:prstGeom>
            <a:ln>
              <a:noFill/>
            </a:ln>
            <a:extLst>
              <a:ext uri="{53640926-AAD7-44D8-BBD7-CCE9431645EC}">
                <a14:shadowObscured xmlns:a14="http://schemas.microsoft.com/office/drawing/2010/main"/>
              </a:ext>
            </a:extLst>
          </p:spPr>
        </p:pic>
        <p:pic>
          <p:nvPicPr>
            <p:cNvPr id="6" name="Picture 5" descr="Oracle Applications - ERPNEXT"/>
            <p:cNvPicPr>
              <a:picLocks noChangeAspect="1"/>
            </p:cNvPicPr>
            <p:nvPr/>
          </p:nvPicPr>
          <p:blipFill rotWithShape="1">
            <a:blip r:embed="rId3">
              <a:extLst>
                <a:ext uri="{28A0092B-C50C-407E-A947-70E740481C1C}">
                  <a14:useLocalDpi xmlns:a14="http://schemas.microsoft.com/office/drawing/2010/main" val="0"/>
                </a:ext>
              </a:extLst>
            </a:blip>
            <a:srcRect l="18980" t="39733" r="74571" b="57998"/>
            <a:stretch/>
          </p:blipFill>
          <p:spPr>
            <a:xfrm>
              <a:off x="2914789" y="3528918"/>
              <a:ext cx="624047" cy="106979"/>
            </a:xfrm>
            <a:prstGeom prst="rect">
              <a:avLst/>
            </a:prstGeom>
          </p:spPr>
        </p:pic>
      </p:grpSp>
      <p:sp>
        <p:nvSpPr>
          <p:cNvPr id="2" name="Title 1"/>
          <p:cNvSpPr>
            <a:spLocks noGrp="1"/>
          </p:cNvSpPr>
          <p:nvPr>
            <p:ph type="title"/>
          </p:nvPr>
        </p:nvSpPr>
        <p:spPr>
          <a:xfrm>
            <a:off x="1069848" y="484632"/>
            <a:ext cx="10058400" cy="1265340"/>
          </a:xfrm>
        </p:spPr>
        <p:txBody>
          <a:bodyPr/>
          <a:lstStyle/>
          <a:p>
            <a:r>
              <a:rPr lang="en-US" dirty="0"/>
              <a:t>CREATE FINAL ACCOUNT</a:t>
            </a:r>
          </a:p>
        </p:txBody>
      </p:sp>
      <p:sp>
        <p:nvSpPr>
          <p:cNvPr id="4" name="Rectangle 3">
            <a:extLst>
              <a:ext uri="{FF2B5EF4-FFF2-40B4-BE49-F238E27FC236}">
                <a16:creationId xmlns:a16="http://schemas.microsoft.com/office/drawing/2014/main" id="{3BA3D7C6-E817-D95A-ED66-DEF2A4C01D96}"/>
              </a:ext>
            </a:extLst>
          </p:cNvPr>
          <p:cNvSpPr/>
          <p:nvPr/>
        </p:nvSpPr>
        <p:spPr>
          <a:xfrm>
            <a:off x="4222633" y="4248882"/>
            <a:ext cx="1583703" cy="14748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A3D7C6-E817-D95A-ED66-DEF2A4C01D96}"/>
              </a:ext>
            </a:extLst>
          </p:cNvPr>
          <p:cNvSpPr/>
          <p:nvPr/>
        </p:nvSpPr>
        <p:spPr>
          <a:xfrm>
            <a:off x="4321475" y="5404513"/>
            <a:ext cx="960209" cy="18646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5651786" y="3822955"/>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281684" y="4898480"/>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980223"/>
      </p:ext>
    </p:extLst>
  </p:cSld>
  <p:clrMapOvr>
    <a:masterClrMapping/>
  </p:clrMapOvr>
  <p:transition spd="slow">
    <p:wipe/>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18044"/>
          </a:xfrm>
        </p:spPr>
        <p:txBody>
          <a:bodyPr>
            <a:normAutofit/>
          </a:bodyPr>
          <a:lstStyle/>
          <a:p>
            <a:r>
              <a:rPr lang="en-US" sz="4400" dirty="0"/>
              <a:t>TOOLS&gt; VIEW ACCOUNTING</a:t>
            </a:r>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t="4322" r="795"/>
          <a:stretch/>
        </p:blipFill>
        <p:spPr>
          <a:xfrm>
            <a:off x="1180206" y="1431194"/>
            <a:ext cx="9837683" cy="5225776"/>
          </a:xfrm>
          <a:prstGeom prst="rect">
            <a:avLst/>
          </a:prstGeom>
        </p:spPr>
      </p:pic>
      <p:sp>
        <p:nvSpPr>
          <p:cNvPr id="4" name="Rectangle 3">
            <a:extLst>
              <a:ext uri="{FF2B5EF4-FFF2-40B4-BE49-F238E27FC236}">
                <a16:creationId xmlns:a16="http://schemas.microsoft.com/office/drawing/2014/main" id="{3BA3D7C6-E817-D95A-ED66-DEF2A4C01D96}"/>
              </a:ext>
            </a:extLst>
          </p:cNvPr>
          <p:cNvSpPr/>
          <p:nvPr/>
        </p:nvSpPr>
        <p:spPr>
          <a:xfrm>
            <a:off x="2421537" y="2198406"/>
            <a:ext cx="1583703" cy="14748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713803" y="1832169"/>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004969"/>
      </p:ext>
    </p:extLst>
  </p:cSld>
  <p:clrMapOvr>
    <a:masterClrMapping/>
  </p:clrMapOvr>
  <p:transition spd="slow">
    <p:wip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JOURNAL ENTRY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548" y="1813035"/>
            <a:ext cx="10287000" cy="4833116"/>
          </a:xfrm>
          <a:prstGeom prst="rect">
            <a:avLst/>
          </a:prstGeom>
        </p:spPr>
      </p:pic>
      <p:sp>
        <p:nvSpPr>
          <p:cNvPr id="4" name="Rectangle 3">
            <a:extLst>
              <a:ext uri="{FF2B5EF4-FFF2-40B4-BE49-F238E27FC236}">
                <a16:creationId xmlns:a16="http://schemas.microsoft.com/office/drawing/2014/main" id="{3BA3D7C6-E817-D95A-ED66-DEF2A4C01D96}"/>
              </a:ext>
            </a:extLst>
          </p:cNvPr>
          <p:cNvSpPr/>
          <p:nvPr/>
        </p:nvSpPr>
        <p:spPr>
          <a:xfrm>
            <a:off x="7187511" y="4858483"/>
            <a:ext cx="2773907" cy="33697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313365"/>
      </p:ext>
    </p:extLst>
  </p:cSld>
  <p:clrMapOvr>
    <a:masterClrMapping/>
  </p:clrMapOvr>
  <p:transition spd="slow">
    <p:wipe/>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484631"/>
            <a:ext cx="10350821" cy="6261401"/>
          </a:xfrm>
        </p:spPr>
        <p:txBody>
          <a:bodyPr/>
          <a:lstStyle/>
          <a:p>
            <a:r>
              <a:rPr lang="en-US" b="1" u="sng" dirty="0"/>
              <a:t>Generate Financial Reports</a:t>
            </a:r>
            <a:endParaRPr lang="en-US" u="sng" dirty="0"/>
          </a:p>
        </p:txBody>
      </p:sp>
    </p:spTree>
    <p:extLst>
      <p:ext uri="{BB962C8B-B14F-4D97-AF65-F5344CB8AC3E}">
        <p14:creationId xmlns:p14="http://schemas.microsoft.com/office/powerpoint/2010/main" val="362279050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F455F-4497-2501-B9B3-A7A5F966BC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A26224-3B27-F8A5-9DA6-168F90A3D26C}"/>
              </a:ext>
            </a:extLst>
          </p:cNvPr>
          <p:cNvSpPr>
            <a:spLocks noGrp="1"/>
          </p:cNvSpPr>
          <p:nvPr>
            <p:ph type="title"/>
          </p:nvPr>
        </p:nvSpPr>
        <p:spPr>
          <a:xfrm>
            <a:off x="838200" y="662725"/>
            <a:ext cx="10515600" cy="1325563"/>
          </a:xfrm>
        </p:spPr>
        <p:txBody>
          <a:bodyPr>
            <a:noAutofit/>
          </a:bodyPr>
          <a:lstStyle/>
          <a:p>
            <a:pPr algn="ctr"/>
            <a:r>
              <a:rPr lang="en-US" sz="3200" dirty="0"/>
              <a:t>Enter Customer Info ,transaction class </a:t>
            </a:r>
            <a:br>
              <a:rPr lang="en-US" sz="3200" dirty="0"/>
            </a:br>
            <a:r>
              <a:rPr lang="en-US" sz="3200" dirty="0"/>
              <a:t>its type &amp; tap line items to add transaction line</a:t>
            </a:r>
            <a:br>
              <a:rPr lang="en-US" sz="3200" dirty="0"/>
            </a:br>
            <a:endParaRPr lang="en-US" sz="3200" dirty="0"/>
          </a:p>
        </p:txBody>
      </p:sp>
      <p:pic>
        <p:nvPicPr>
          <p:cNvPr id="4" name="Picture 3" descr="A screenshot of a computer&#10;&#10;AI-generated content may be incorrect.">
            <a:extLst>
              <a:ext uri="{FF2B5EF4-FFF2-40B4-BE49-F238E27FC236}">
                <a16:creationId xmlns:a16="http://schemas.microsoft.com/office/drawing/2014/main" id="{51430448-AD33-0892-52F1-3EF6264CC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71" y="1749702"/>
            <a:ext cx="10882858" cy="4804625"/>
          </a:xfrm>
          <a:prstGeom prst="rect">
            <a:avLst/>
          </a:prstGeom>
        </p:spPr>
      </p:pic>
      <p:sp>
        <p:nvSpPr>
          <p:cNvPr id="8" name="Rectangle 7"/>
          <p:cNvSpPr/>
          <p:nvPr/>
        </p:nvSpPr>
        <p:spPr>
          <a:xfrm>
            <a:off x="4566432" y="3446525"/>
            <a:ext cx="2808729" cy="1590169"/>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9" name="Straight Arrow Connector 8"/>
          <p:cNvCxnSpPr/>
          <p:nvPr/>
        </p:nvCxnSpPr>
        <p:spPr>
          <a:xfrm flipH="1">
            <a:off x="3392817" y="2287310"/>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854110" y="2396929"/>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38200" y="6190937"/>
            <a:ext cx="1410325" cy="303993"/>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689454415"/>
      </p:ext>
    </p:extLst>
  </p:cSld>
  <p:clrMapOvr>
    <a:masterClrMapping/>
  </p:clrMapOvr>
  <p:transition spd="slow">
    <p:wip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606490"/>
            <a:ext cx="9853093" cy="921397"/>
          </a:xfrm>
        </p:spPr>
        <p:txBody>
          <a:bodyPr>
            <a:noAutofit/>
          </a:bodyPr>
          <a:lstStyle/>
          <a:p>
            <a:pPr algn="ctr"/>
            <a:r>
              <a:rPr lang="en-US" sz="3600" b="0" dirty="0"/>
              <a:t>View &gt;&gt; Requests</a:t>
            </a:r>
          </a:p>
        </p:txBody>
      </p:sp>
      <p:cxnSp>
        <p:nvCxnSpPr>
          <p:cNvPr id="6" name="Straight Arrow Connector 5"/>
          <p:cNvCxnSpPr/>
          <p:nvPr/>
        </p:nvCxnSpPr>
        <p:spPr>
          <a:xfrm flipH="1">
            <a:off x="2311919" y="4413380"/>
            <a:ext cx="636554" cy="272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p:nvPr/>
        </p:nvPicPr>
        <p:blipFill>
          <a:blip r:embed="rId2"/>
          <a:stretch>
            <a:fillRect/>
          </a:stretch>
        </p:blipFill>
        <p:spPr>
          <a:xfrm>
            <a:off x="463420" y="1527887"/>
            <a:ext cx="11728580" cy="5243804"/>
          </a:xfrm>
          <a:prstGeom prst="rect">
            <a:avLst/>
          </a:prstGeom>
        </p:spPr>
      </p:pic>
      <p:cxnSp>
        <p:nvCxnSpPr>
          <p:cNvPr id="8" name="Straight Arrow Connector 7"/>
          <p:cNvCxnSpPr/>
          <p:nvPr/>
        </p:nvCxnSpPr>
        <p:spPr>
          <a:xfrm flipH="1">
            <a:off x="1167364" y="1484698"/>
            <a:ext cx="636554" cy="272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420327" y="3179337"/>
            <a:ext cx="1255485" cy="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2" descr="Ora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2435" y="20472"/>
            <a:ext cx="2695434" cy="61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100654"/>
      </p:ext>
    </p:extLst>
  </p:cSld>
  <p:clrMapOvr>
    <a:masterClrMapping/>
  </p:clrMapOvr>
  <p:transition spd="slow">
    <p:wip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Click on Submit a new request</a:t>
            </a:r>
          </a:p>
        </p:txBody>
      </p:sp>
      <p:pic>
        <p:nvPicPr>
          <p:cNvPr id="3" name="Picture 2"/>
          <p:cNvPicPr/>
          <p:nvPr/>
        </p:nvPicPr>
        <p:blipFill>
          <a:blip r:embed="rId2"/>
          <a:stretch>
            <a:fillRect/>
          </a:stretch>
        </p:blipFill>
        <p:spPr>
          <a:xfrm>
            <a:off x="666348" y="1779999"/>
            <a:ext cx="10598046" cy="4770091"/>
          </a:xfrm>
          <a:prstGeom prst="rect">
            <a:avLst/>
          </a:prstGeom>
        </p:spPr>
      </p:pic>
      <p:cxnSp>
        <p:nvCxnSpPr>
          <p:cNvPr id="4" name="Straight Arrow Connector 3"/>
          <p:cNvCxnSpPr/>
          <p:nvPr/>
        </p:nvCxnSpPr>
        <p:spPr>
          <a:xfrm flipH="1">
            <a:off x="2127380" y="4413380"/>
            <a:ext cx="727787" cy="3545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EBD0439-FDA9-DF2C-1607-F7277394B652}"/>
              </a:ext>
            </a:extLst>
          </p:cNvPr>
          <p:cNvSpPr/>
          <p:nvPr/>
        </p:nvSpPr>
        <p:spPr>
          <a:xfrm>
            <a:off x="1382020" y="4688660"/>
            <a:ext cx="1118584" cy="29388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66199"/>
      </p:ext>
    </p:extLst>
  </p:cSld>
  <p:clrMapOvr>
    <a:masterClrMapping/>
  </p:clrMapOvr>
  <p:transition spd="slow">
    <p:wip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 enter the report named '</a:t>
            </a:r>
            <a:r>
              <a:rPr lang="en-US" sz="3600" u="sng" dirty="0"/>
              <a:t>Transaction Register'</a:t>
            </a:r>
          </a:p>
        </p:txBody>
      </p:sp>
      <p:pic>
        <p:nvPicPr>
          <p:cNvPr id="3" name="Picture 2"/>
          <p:cNvPicPr/>
          <p:nvPr/>
        </p:nvPicPr>
        <p:blipFill>
          <a:blip r:embed="rId2"/>
          <a:stretch>
            <a:fillRect/>
          </a:stretch>
        </p:blipFill>
        <p:spPr>
          <a:xfrm>
            <a:off x="674557" y="1757362"/>
            <a:ext cx="10942820" cy="4628448"/>
          </a:xfrm>
          <a:prstGeom prst="rect">
            <a:avLst/>
          </a:prstGeom>
        </p:spPr>
      </p:pic>
      <p:sp>
        <p:nvSpPr>
          <p:cNvPr id="5" name="Rectangle 4">
            <a:extLst>
              <a:ext uri="{FF2B5EF4-FFF2-40B4-BE49-F238E27FC236}">
                <a16:creationId xmlns:a16="http://schemas.microsoft.com/office/drawing/2014/main" id="{6EBD0439-FDA9-DF2C-1607-F7277394B652}"/>
              </a:ext>
            </a:extLst>
          </p:cNvPr>
          <p:cNvSpPr/>
          <p:nvPr/>
        </p:nvSpPr>
        <p:spPr>
          <a:xfrm>
            <a:off x="1605954" y="2708535"/>
            <a:ext cx="4169695" cy="1746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10991"/>
      </p:ext>
    </p:extLst>
  </p:cSld>
  <p:clrMapOvr>
    <a:masterClrMapping/>
  </p:clrMapOvr>
  <p:transition spd="slow">
    <p:wipe/>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 enter the GL date, currency, and batch source name."</a:t>
            </a:r>
          </a:p>
        </p:txBody>
      </p:sp>
      <p:pic>
        <p:nvPicPr>
          <p:cNvPr id="3" name="Picture 2"/>
          <p:cNvPicPr/>
          <p:nvPr/>
        </p:nvPicPr>
        <p:blipFill>
          <a:blip r:embed="rId2"/>
          <a:stretch>
            <a:fillRect/>
          </a:stretch>
        </p:blipFill>
        <p:spPr>
          <a:xfrm>
            <a:off x="614597" y="1757362"/>
            <a:ext cx="11122701" cy="462844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4227856" y="3193726"/>
            <a:ext cx="4272331" cy="15596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4137660" y="3560729"/>
            <a:ext cx="4272331" cy="26482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a:off x="3888844" y="4036589"/>
            <a:ext cx="4723311" cy="42344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7229150" y="4786054"/>
            <a:ext cx="1383005" cy="584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19805"/>
      </p:ext>
    </p:extLst>
  </p:cSld>
  <p:clrMapOvr>
    <a:masterClrMapping/>
  </p:clrMapOvr>
  <p:transition spd="slow">
    <p:wipe/>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Press Submit</a:t>
            </a:r>
          </a:p>
        </p:txBody>
      </p:sp>
      <p:pic>
        <p:nvPicPr>
          <p:cNvPr id="3" name="Picture 2"/>
          <p:cNvPicPr/>
          <p:nvPr/>
        </p:nvPicPr>
        <p:blipFill>
          <a:blip r:embed="rId2"/>
          <a:stretch>
            <a:fillRect/>
          </a:stretch>
        </p:blipFill>
        <p:spPr>
          <a:xfrm>
            <a:off x="838200" y="1543204"/>
            <a:ext cx="10859125" cy="4643438"/>
          </a:xfrm>
          <a:prstGeom prst="rect">
            <a:avLst/>
          </a:prstGeom>
        </p:spPr>
      </p:pic>
      <p:cxnSp>
        <p:nvCxnSpPr>
          <p:cNvPr id="4" name="Straight Arrow Connector 3"/>
          <p:cNvCxnSpPr/>
          <p:nvPr/>
        </p:nvCxnSpPr>
        <p:spPr>
          <a:xfrm flipH="1">
            <a:off x="4712994" y="4012407"/>
            <a:ext cx="1383005" cy="584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4093817" y="4469847"/>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847935"/>
      </p:ext>
    </p:extLst>
  </p:cSld>
  <p:clrMapOvr>
    <a:masterClrMapping/>
  </p:clrMapOvr>
  <p:transition spd="slow">
    <p:wipe/>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"I click on 'Find' and will see that the report is completed."</a:t>
            </a:r>
            <a:br>
              <a:rPr lang="en-US" sz="4000" dirty="0"/>
            </a:br>
            <a:endParaRPr lang="en-US" sz="2000" dirty="0"/>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38200" y="1757363"/>
            <a:ext cx="10515600" cy="4508526"/>
          </a:xfrm>
          <a:prstGeom prst="rect">
            <a:avLst/>
          </a:prstGeom>
        </p:spPr>
      </p:pic>
      <p:cxnSp>
        <p:nvCxnSpPr>
          <p:cNvPr id="4" name="Straight Arrow Connector 3"/>
          <p:cNvCxnSpPr/>
          <p:nvPr/>
        </p:nvCxnSpPr>
        <p:spPr>
          <a:xfrm flipH="1">
            <a:off x="5342260" y="4011626"/>
            <a:ext cx="1383005" cy="584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EBD0439-FDA9-DF2C-1607-F7277394B652}"/>
              </a:ext>
            </a:extLst>
          </p:cNvPr>
          <p:cNvSpPr/>
          <p:nvPr/>
        </p:nvSpPr>
        <p:spPr>
          <a:xfrm>
            <a:off x="4578282" y="4535741"/>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575407"/>
      </p:ext>
    </p:extLst>
  </p:cSld>
  <p:clrMapOvr>
    <a:masterClrMapping/>
  </p:clrMapOvr>
  <p:transition spd="slow">
    <p:wipe/>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73169"/>
          </a:xfrm>
        </p:spPr>
        <p:txBody>
          <a:bodyPr>
            <a:noAutofit/>
          </a:bodyPr>
          <a:lstStyle/>
          <a:p>
            <a:r>
              <a:rPr lang="en-US" sz="3200" dirty="0"/>
              <a:t>"I click on 'View Output' to see the report results."</a:t>
            </a:r>
            <a:br>
              <a:rPr lang="en-US" sz="3200" dirty="0"/>
            </a:br>
            <a:endParaRPr lang="en-US" sz="1600" dirty="0"/>
          </a:p>
        </p:txBody>
      </p:sp>
      <p:pic>
        <p:nvPicPr>
          <p:cNvPr id="3" name="Picture 2"/>
          <p:cNvPicPr/>
          <p:nvPr/>
        </p:nvPicPr>
        <p:blipFill>
          <a:blip r:embed="rId2"/>
          <a:stretch>
            <a:fillRect/>
          </a:stretch>
        </p:blipFill>
        <p:spPr>
          <a:xfrm>
            <a:off x="838200" y="1502529"/>
            <a:ext cx="10515600" cy="4763360"/>
          </a:xfrm>
          <a:prstGeom prst="rect">
            <a:avLst/>
          </a:prstGeom>
        </p:spPr>
      </p:pic>
      <p:cxnSp>
        <p:nvCxnSpPr>
          <p:cNvPr id="4" name="Straight Arrow Connector 3"/>
          <p:cNvCxnSpPr/>
          <p:nvPr/>
        </p:nvCxnSpPr>
        <p:spPr>
          <a:xfrm flipH="1">
            <a:off x="5626157" y="4251112"/>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4949223" y="4251112"/>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a:off x="968162" y="2939142"/>
            <a:ext cx="4788624" cy="13062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910594"/>
      </p:ext>
    </p:extLst>
  </p:cSld>
  <p:clrMapOvr>
    <a:masterClrMapping/>
  </p:clrMapOvr>
  <p:transition spd="slow">
    <p:wipe/>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48" y="365125"/>
            <a:ext cx="11101552" cy="1622295"/>
          </a:xfrm>
        </p:spPr>
        <p:txBody>
          <a:bodyPr>
            <a:noAutofit/>
          </a:bodyPr>
          <a:lstStyle/>
          <a:p>
            <a:r>
              <a:rPr lang="en-US" sz="2800" dirty="0"/>
              <a:t>"I will find that this report shows the header, all types of invoices, and all the transactions that occurred for those invoices."</a:t>
            </a:r>
            <a:br>
              <a:rPr lang="en-US" sz="2800" dirty="0"/>
            </a:br>
            <a:endParaRPr lang="en-US" sz="2800" dirty="0"/>
          </a:p>
        </p:txBody>
      </p:sp>
      <p:pic>
        <p:nvPicPr>
          <p:cNvPr id="3" name="Picture 2"/>
          <p:cNvPicPr/>
          <p:nvPr/>
        </p:nvPicPr>
        <p:blipFill>
          <a:blip r:embed="rId2"/>
          <a:stretch>
            <a:fillRect/>
          </a:stretch>
        </p:blipFill>
        <p:spPr>
          <a:xfrm>
            <a:off x="1214203" y="1690688"/>
            <a:ext cx="9683646" cy="4553497"/>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1214203" y="1987420"/>
            <a:ext cx="5317226" cy="178214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2747533" y="4842588"/>
            <a:ext cx="7880034" cy="13996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a:off x="3095876" y="5704114"/>
            <a:ext cx="7307757" cy="14618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980953"/>
      </p:ext>
    </p:extLst>
  </p:cSld>
  <p:clrMapOvr>
    <a:masterClrMapping/>
  </p:clrMapOvr>
  <p:transition spd="slow">
    <p:wipe/>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839449" y="614598"/>
            <a:ext cx="10598046" cy="5636300"/>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2747533" y="3984172"/>
            <a:ext cx="6667055" cy="50385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554615"/>
      </p:ext>
    </p:extLst>
  </p:cSld>
  <p:clrMapOvr>
    <a:masterClrMapping/>
  </p:clrMapOvr>
  <p:transition spd="slow">
    <p:wipe/>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Submit a new request' to enter another report</a:t>
            </a:r>
            <a:br>
              <a:rPr lang="en-US" sz="3600" dirty="0"/>
            </a:br>
            <a:endParaRPr lang="en-US" sz="3600" dirty="0"/>
          </a:p>
        </p:txBody>
      </p:sp>
      <p:pic>
        <p:nvPicPr>
          <p:cNvPr id="3" name="Picture 2"/>
          <p:cNvPicPr/>
          <p:nvPr/>
        </p:nvPicPr>
        <p:blipFill>
          <a:blip r:embed="rId2"/>
          <a:stretch>
            <a:fillRect/>
          </a:stretch>
        </p:blipFill>
        <p:spPr>
          <a:xfrm>
            <a:off x="992252" y="1499016"/>
            <a:ext cx="9758596" cy="4751882"/>
          </a:xfrm>
          <a:prstGeom prst="rect">
            <a:avLst/>
          </a:prstGeom>
        </p:spPr>
      </p:pic>
      <p:cxnSp>
        <p:nvCxnSpPr>
          <p:cNvPr id="4" name="Straight Arrow Connector 3"/>
          <p:cNvCxnSpPr/>
          <p:nvPr/>
        </p:nvCxnSpPr>
        <p:spPr>
          <a:xfrm flipH="1">
            <a:off x="2518161" y="4442840"/>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1670180" y="4442840"/>
            <a:ext cx="1026368" cy="23179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13617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5860750"/>
          </a:xfrm>
        </p:spPr>
        <p:txBody>
          <a:bodyPr/>
          <a:lstStyle/>
          <a:p>
            <a:pPr algn="ctr"/>
            <a:r>
              <a:rPr lang="en-US" b="1" u="sng" dirty="0"/>
              <a:t>PAYMENT TERMS</a:t>
            </a:r>
          </a:p>
        </p:txBody>
      </p:sp>
    </p:spTree>
    <p:extLst>
      <p:ext uri="{BB962C8B-B14F-4D97-AF65-F5344CB8AC3E}">
        <p14:creationId xmlns:p14="http://schemas.microsoft.com/office/powerpoint/2010/main" val="147429343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36DA7-3C56-6C2E-CE06-3B9F5C23E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EB634-E0A7-5E84-95C5-1C9120E2B583}"/>
              </a:ext>
            </a:extLst>
          </p:cNvPr>
          <p:cNvSpPr>
            <a:spLocks noGrp="1"/>
          </p:cNvSpPr>
          <p:nvPr>
            <p:ph type="title"/>
          </p:nvPr>
        </p:nvSpPr>
        <p:spPr>
          <a:xfrm>
            <a:off x="1066800" y="0"/>
            <a:ext cx="10058400" cy="1609344"/>
          </a:xfrm>
        </p:spPr>
        <p:txBody>
          <a:bodyPr>
            <a:normAutofit/>
          </a:bodyPr>
          <a:lstStyle/>
          <a:p>
            <a:pPr algn="ctr"/>
            <a:r>
              <a:rPr lang="en-US" sz="4400" dirty="0"/>
              <a:t>Add Transaction Line</a:t>
            </a:r>
          </a:p>
        </p:txBody>
      </p:sp>
      <p:pic>
        <p:nvPicPr>
          <p:cNvPr id="6" name="Picture 5" descr="A screenshot of a computer&#10;&#10;AI-generated content may be incorrect.">
            <a:extLst>
              <a:ext uri="{FF2B5EF4-FFF2-40B4-BE49-F238E27FC236}">
                <a16:creationId xmlns:a16="http://schemas.microsoft.com/office/drawing/2014/main" id="{D715067C-9EB0-F83D-4F4F-CBC9B92D0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14008"/>
            <a:ext cx="10148341" cy="4939258"/>
          </a:xfrm>
          <a:prstGeom prst="rect">
            <a:avLst/>
          </a:prstGeom>
          <a:ln>
            <a:solidFill>
              <a:srgbClr val="002060"/>
            </a:solidFill>
          </a:ln>
        </p:spPr>
      </p:pic>
      <p:sp>
        <p:nvSpPr>
          <p:cNvPr id="3" name="Rectangle 2">
            <a:extLst>
              <a:ext uri="{FF2B5EF4-FFF2-40B4-BE49-F238E27FC236}">
                <a16:creationId xmlns:a16="http://schemas.microsoft.com/office/drawing/2014/main" id="{29BBC774-4D6E-7A04-8AC7-EC625FFDC732}"/>
              </a:ext>
            </a:extLst>
          </p:cNvPr>
          <p:cNvSpPr/>
          <p:nvPr/>
        </p:nvSpPr>
        <p:spPr>
          <a:xfrm>
            <a:off x="1151628" y="2743201"/>
            <a:ext cx="9386457" cy="24938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783311"/>
      </p:ext>
    </p:extLst>
  </p:cSld>
  <p:clrMapOvr>
    <a:masterClrMapping/>
  </p:clrMapOvr>
  <p:transition spd="slow">
    <p:wipe/>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416050"/>
          </a:xfrm>
        </p:spPr>
        <p:txBody>
          <a:bodyPr>
            <a:noAutofit/>
          </a:bodyPr>
          <a:lstStyle/>
          <a:p>
            <a:r>
              <a:rPr lang="en-US" sz="3600" dirty="0"/>
              <a:t>Enter a report named '</a:t>
            </a:r>
            <a:r>
              <a:rPr lang="en-US" sz="3600" u="sng" dirty="0"/>
              <a:t>Receipt Register’</a:t>
            </a:r>
            <a:br>
              <a:rPr lang="en-US" sz="3600" dirty="0"/>
            </a:br>
            <a:endParaRPr lang="en-US" sz="3600" dirty="0"/>
          </a:p>
        </p:txBody>
      </p:sp>
      <p:pic>
        <p:nvPicPr>
          <p:cNvPr id="3" name="Picture 2"/>
          <p:cNvPicPr/>
          <p:nvPr/>
        </p:nvPicPr>
        <p:blipFill>
          <a:blip r:embed="rId2"/>
          <a:stretch>
            <a:fillRect/>
          </a:stretch>
        </p:blipFill>
        <p:spPr>
          <a:xfrm>
            <a:off x="644577" y="1439056"/>
            <a:ext cx="10709223" cy="4856813"/>
          </a:xfrm>
          <a:prstGeom prst="rect">
            <a:avLst/>
          </a:prstGeom>
        </p:spPr>
      </p:pic>
      <p:cxnSp>
        <p:nvCxnSpPr>
          <p:cNvPr id="4" name="Straight Arrow Connector 3"/>
          <p:cNvCxnSpPr/>
          <p:nvPr/>
        </p:nvCxnSpPr>
        <p:spPr>
          <a:xfrm flipH="1">
            <a:off x="2821858" y="2005780"/>
            <a:ext cx="1115961" cy="511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1530219" y="2400907"/>
            <a:ext cx="4217437" cy="22099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799904"/>
      </p:ext>
    </p:extLst>
  </p:cSld>
  <p:clrMapOvr>
    <a:masterClrMapping/>
  </p:clrMapOvr>
  <p:transition spd="slow">
    <p:wipe/>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Specify the GL date, currency, and customer name</a:t>
            </a:r>
            <a:br>
              <a:rPr lang="en-US" sz="3200" dirty="0"/>
            </a:br>
            <a:endParaRPr lang="en-US" sz="3200" dirty="0"/>
          </a:p>
        </p:txBody>
      </p:sp>
      <p:pic>
        <p:nvPicPr>
          <p:cNvPr id="3" name="Picture 2"/>
          <p:cNvPicPr/>
          <p:nvPr/>
        </p:nvPicPr>
        <p:blipFill>
          <a:blip r:embed="rId2"/>
          <a:stretch>
            <a:fillRect/>
          </a:stretch>
        </p:blipFill>
        <p:spPr>
          <a:xfrm>
            <a:off x="719528" y="1757362"/>
            <a:ext cx="10634272" cy="4553497"/>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3750905" y="3520580"/>
            <a:ext cx="4217437" cy="41693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3750905" y="4139511"/>
            <a:ext cx="4453813" cy="28319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7088757" y="4853096"/>
            <a:ext cx="1115961" cy="511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342465"/>
      </p:ext>
    </p:extLst>
  </p:cSld>
  <p:clrMapOvr>
    <a:masterClrMapping/>
  </p:clrMapOvr>
  <p:transition spd="slow">
    <p:wip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Click on 'Submit' to run the request</a:t>
            </a:r>
            <a:br>
              <a:rPr lang="en-US" sz="3600" dirty="0"/>
            </a:br>
            <a:endParaRPr lang="en-US" sz="3600" dirty="0"/>
          </a:p>
        </p:txBody>
      </p:sp>
      <p:pic>
        <p:nvPicPr>
          <p:cNvPr id="3" name="Picture 2"/>
          <p:cNvPicPr/>
          <p:nvPr/>
        </p:nvPicPr>
        <p:blipFill>
          <a:blip r:embed="rId2"/>
          <a:stretch>
            <a:fillRect/>
          </a:stretch>
        </p:blipFill>
        <p:spPr>
          <a:xfrm>
            <a:off x="838200" y="1469036"/>
            <a:ext cx="10515600" cy="4721902"/>
          </a:xfrm>
          <a:prstGeom prst="rect">
            <a:avLst/>
          </a:prstGeom>
        </p:spPr>
      </p:pic>
      <p:cxnSp>
        <p:nvCxnSpPr>
          <p:cNvPr id="4" name="Straight Arrow Connector 3"/>
          <p:cNvCxnSpPr/>
          <p:nvPr/>
        </p:nvCxnSpPr>
        <p:spPr>
          <a:xfrm flipH="1">
            <a:off x="4739147" y="442809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3895852" y="4428093"/>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370658"/>
      </p:ext>
    </p:extLst>
  </p:cSld>
  <p:clrMapOvr>
    <a:masterClrMapping/>
  </p:clrMapOvr>
  <p:transition spd="slow">
    <p:wipe/>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Click on 'Find' to see that the report is complete</a:t>
            </a:r>
            <a:br>
              <a:rPr lang="en-US" sz="3200" dirty="0"/>
            </a:br>
            <a:endParaRPr lang="en-US" sz="3200" dirty="0"/>
          </a:p>
        </p:txBody>
      </p:sp>
      <p:pic>
        <p:nvPicPr>
          <p:cNvPr id="3" name="Picture 2"/>
          <p:cNvPicPr/>
          <p:nvPr/>
        </p:nvPicPr>
        <p:blipFill>
          <a:blip r:embed="rId2"/>
          <a:stretch>
            <a:fillRect/>
          </a:stretch>
        </p:blipFill>
        <p:spPr>
          <a:xfrm>
            <a:off x="838200" y="1499016"/>
            <a:ext cx="10515600" cy="4736892"/>
          </a:xfrm>
          <a:prstGeom prst="rect">
            <a:avLst/>
          </a:prstGeom>
        </p:spPr>
      </p:pic>
      <p:cxnSp>
        <p:nvCxnSpPr>
          <p:cNvPr id="4" name="Straight Arrow Connector 3"/>
          <p:cNvCxnSpPr/>
          <p:nvPr/>
        </p:nvCxnSpPr>
        <p:spPr>
          <a:xfrm flipH="1">
            <a:off x="5342259" y="439859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4534696" y="4398597"/>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059657"/>
      </p:ext>
    </p:extLst>
  </p:cSld>
  <p:clrMapOvr>
    <a:masterClrMapping/>
  </p:clrMapOvr>
  <p:transition spd="slow">
    <p:wipe/>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Click on 'View Output' to see the results of the report</a:t>
            </a:r>
            <a:br>
              <a:rPr lang="en-US" sz="3200" dirty="0"/>
            </a:br>
            <a:endParaRPr lang="en-US" sz="3200" dirty="0"/>
          </a:p>
        </p:txBody>
      </p:sp>
      <p:pic>
        <p:nvPicPr>
          <p:cNvPr id="3" name="Picture 2"/>
          <p:cNvPicPr/>
          <p:nvPr/>
        </p:nvPicPr>
        <p:blipFill>
          <a:blip r:embed="rId2"/>
          <a:stretch>
            <a:fillRect/>
          </a:stretch>
        </p:blipFill>
        <p:spPr>
          <a:xfrm>
            <a:off x="838200" y="1690688"/>
            <a:ext cx="10837888" cy="4598468"/>
          </a:xfrm>
          <a:prstGeom prst="rect">
            <a:avLst/>
          </a:prstGeom>
        </p:spPr>
      </p:pic>
      <p:cxnSp>
        <p:nvCxnSpPr>
          <p:cNvPr id="4" name="Straight Arrow Connector 3"/>
          <p:cNvCxnSpPr/>
          <p:nvPr/>
        </p:nvCxnSpPr>
        <p:spPr>
          <a:xfrm flipH="1">
            <a:off x="5963263" y="433960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5119968" y="4292085"/>
            <a:ext cx="807563" cy="25452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a:off x="970955" y="3097764"/>
            <a:ext cx="4992308" cy="11196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798648"/>
      </p:ext>
    </p:extLst>
  </p:cSld>
  <p:clrMapOvr>
    <a:masterClrMapping/>
  </p:clrMapOvr>
  <p:transition spd="slow">
    <p:wipe/>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 I Will find that it shows the header for the receipts and the transactions that occurred for the receipts</a:t>
            </a:r>
          </a:p>
        </p:txBody>
      </p:sp>
      <p:pic>
        <p:nvPicPr>
          <p:cNvPr id="3" name="Picture 2"/>
          <p:cNvPicPr/>
          <p:nvPr/>
        </p:nvPicPr>
        <p:blipFill>
          <a:blip r:embed="rId2"/>
          <a:stretch>
            <a:fillRect/>
          </a:stretch>
        </p:blipFill>
        <p:spPr>
          <a:xfrm>
            <a:off x="419878" y="1757362"/>
            <a:ext cx="11560628" cy="4895365"/>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838200" y="2547258"/>
            <a:ext cx="2380861" cy="57849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419878" y="4142791"/>
            <a:ext cx="8042987" cy="99837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469715"/>
      </p:ext>
    </p:extLst>
  </p:cSld>
  <p:clrMapOvr>
    <a:masterClrMapping/>
  </p:clrMapOvr>
  <p:transition spd="slow">
    <p:wipe/>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359934"/>
          </a:xfrm>
        </p:spPr>
        <p:txBody>
          <a:bodyPr>
            <a:noAutofit/>
          </a:bodyPr>
          <a:lstStyle/>
          <a:p>
            <a:r>
              <a:rPr lang="en-US" sz="3200" dirty="0"/>
              <a:t>Submit a new request' to enter another </a:t>
            </a:r>
            <a:r>
              <a:rPr lang="en-US" sz="2800" dirty="0"/>
              <a:t>report</a:t>
            </a:r>
            <a:endParaRPr lang="en-US" sz="3200" dirty="0"/>
          </a:p>
        </p:txBody>
      </p:sp>
      <p:pic>
        <p:nvPicPr>
          <p:cNvPr id="3" name="Picture 2"/>
          <p:cNvPicPr/>
          <p:nvPr/>
        </p:nvPicPr>
        <p:blipFill>
          <a:blip r:embed="rId2"/>
          <a:stretch>
            <a:fillRect/>
          </a:stretch>
        </p:blipFill>
        <p:spPr>
          <a:xfrm>
            <a:off x="124408" y="1598741"/>
            <a:ext cx="11943184"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905068" y="4730619"/>
            <a:ext cx="1240973" cy="23326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1883979" y="469074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364839"/>
      </p:ext>
    </p:extLst>
  </p:cSld>
  <p:clrMapOvr>
    <a:masterClrMapping/>
  </p:clrMapOvr>
  <p:transition spd="slow">
    <p:wipe/>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Enter a report named </a:t>
            </a:r>
            <a:r>
              <a:rPr lang="en-US" sz="3200" u="sng" dirty="0"/>
              <a:t>“Customer Listing-summary”</a:t>
            </a:r>
            <a:endParaRPr lang="en-US" sz="3200" dirty="0"/>
          </a:p>
        </p:txBody>
      </p:sp>
      <p:pic>
        <p:nvPicPr>
          <p:cNvPr id="3" name="Picture 2"/>
          <p:cNvPicPr/>
          <p:nvPr/>
        </p:nvPicPr>
        <p:blipFill>
          <a:blip r:embed="rId2"/>
          <a:stretch>
            <a:fillRect/>
          </a:stretch>
        </p:blipFill>
        <p:spPr>
          <a:xfrm>
            <a:off x="167951" y="1757363"/>
            <a:ext cx="11803225" cy="5007332"/>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1147664" y="2761861"/>
            <a:ext cx="4544009" cy="15862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235281"/>
      </p:ext>
    </p:extLst>
  </p:cSld>
  <p:clrMapOvr>
    <a:masterClrMapping/>
  </p:clrMapOvr>
  <p:transition spd="slow">
    <p:wipe/>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Enter </a:t>
            </a:r>
            <a:r>
              <a:rPr lang="en-US" sz="3200" b="1" dirty="0"/>
              <a:t>Order by Customer</a:t>
            </a:r>
            <a:r>
              <a:rPr lang="en-US" sz="3200" dirty="0"/>
              <a:t>, input the </a:t>
            </a:r>
            <a:r>
              <a:rPr lang="en-US" sz="3200" b="1" dirty="0"/>
              <a:t>Customer Name</a:t>
            </a:r>
            <a:r>
              <a:rPr lang="en-US" sz="3200" dirty="0"/>
              <a:t>, and select the </a:t>
            </a:r>
            <a:r>
              <a:rPr lang="en-US" sz="3200" b="1" dirty="0"/>
              <a:t>Customer Number</a:t>
            </a:r>
            <a:r>
              <a:rPr lang="en-US" sz="3200" dirty="0"/>
              <a:t>.</a:t>
            </a:r>
          </a:p>
        </p:txBody>
      </p:sp>
      <p:pic>
        <p:nvPicPr>
          <p:cNvPr id="3" name="Picture 2"/>
          <p:cNvPicPr/>
          <p:nvPr/>
        </p:nvPicPr>
        <p:blipFill>
          <a:blip r:embed="rId2"/>
          <a:stretch>
            <a:fillRect/>
          </a:stretch>
        </p:blipFill>
        <p:spPr>
          <a:xfrm>
            <a:off x="167951" y="1757362"/>
            <a:ext cx="11868539" cy="5025993"/>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3191069" y="3200399"/>
            <a:ext cx="4338734" cy="75578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6895322" y="5399218"/>
            <a:ext cx="531846" cy="22714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7277073" y="5433045"/>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082582"/>
      </p:ext>
    </p:extLst>
  </p:cSld>
  <p:clrMapOvr>
    <a:masterClrMapping/>
  </p:clrMapOvr>
  <p:transition spd="slow">
    <p:wipe/>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Click on 'Submit' to run the request</a:t>
            </a:r>
          </a:p>
        </p:txBody>
      </p:sp>
      <p:pic>
        <p:nvPicPr>
          <p:cNvPr id="3" name="Picture 2"/>
          <p:cNvPicPr/>
          <p:nvPr/>
        </p:nvPicPr>
        <p:blipFill>
          <a:blip r:embed="rId2"/>
          <a:stretch>
            <a:fillRect/>
          </a:stretch>
        </p:blipFill>
        <p:spPr>
          <a:xfrm>
            <a:off x="105747" y="1757362"/>
            <a:ext cx="11980505"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3517639" y="4970010"/>
            <a:ext cx="1045029" cy="24580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440567" y="501316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EBD0439-FDA9-DF2C-1607-F7277394B652}"/>
              </a:ext>
            </a:extLst>
          </p:cNvPr>
          <p:cNvSpPr/>
          <p:nvPr/>
        </p:nvSpPr>
        <p:spPr>
          <a:xfrm>
            <a:off x="749558" y="3097763"/>
            <a:ext cx="4960777" cy="15031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93552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BA5B9-B819-6BB9-A4B0-94B4EAF94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086AA-DCD9-A55A-AD46-E39863FC870B}"/>
              </a:ext>
            </a:extLst>
          </p:cNvPr>
          <p:cNvSpPr>
            <a:spLocks noGrp="1"/>
          </p:cNvSpPr>
          <p:nvPr>
            <p:ph type="title"/>
          </p:nvPr>
        </p:nvSpPr>
        <p:spPr>
          <a:xfrm>
            <a:off x="838200" y="662725"/>
            <a:ext cx="10515600" cy="461537"/>
          </a:xfrm>
        </p:spPr>
        <p:txBody>
          <a:bodyPr>
            <a:normAutofit fontScale="90000"/>
          </a:bodyPr>
          <a:lstStyle/>
          <a:p>
            <a:pPr algn="ctr"/>
            <a:r>
              <a:rPr lang="en-US" sz="4400" dirty="0"/>
              <a:t>Complete this transaction</a:t>
            </a:r>
          </a:p>
        </p:txBody>
      </p:sp>
      <p:pic>
        <p:nvPicPr>
          <p:cNvPr id="4" name="Picture 3" descr="A screenshot of a computer&#10;&#10;AI-generated content may be incorrect.">
            <a:extLst>
              <a:ext uri="{FF2B5EF4-FFF2-40B4-BE49-F238E27FC236}">
                <a16:creationId xmlns:a16="http://schemas.microsoft.com/office/drawing/2014/main" id="{D6FA6DCB-0B3F-FA9E-B84A-C941F39B4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341" y="1297889"/>
            <a:ext cx="10349459" cy="5275575"/>
          </a:xfrm>
          <a:prstGeom prst="rect">
            <a:avLst/>
          </a:prstGeom>
        </p:spPr>
      </p:pic>
      <p:sp>
        <p:nvSpPr>
          <p:cNvPr id="3" name="Rectangle 2">
            <a:extLst>
              <a:ext uri="{FF2B5EF4-FFF2-40B4-BE49-F238E27FC236}">
                <a16:creationId xmlns:a16="http://schemas.microsoft.com/office/drawing/2014/main" id="{450D7D4D-4441-802F-CD36-5AE69565D36F}"/>
              </a:ext>
            </a:extLst>
          </p:cNvPr>
          <p:cNvSpPr/>
          <p:nvPr/>
        </p:nvSpPr>
        <p:spPr>
          <a:xfrm>
            <a:off x="9803568" y="6235908"/>
            <a:ext cx="1240000" cy="33755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133823"/>
      </p:ext>
    </p:extLst>
  </p:cSld>
  <p:clrMapOvr>
    <a:masterClrMapping/>
  </p:clrMapOvr>
  <p:transition spd="slow">
    <p:wipe/>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 Click on 'Find' to see that the report is complete</a:t>
            </a:r>
          </a:p>
        </p:txBody>
      </p:sp>
      <p:pic>
        <p:nvPicPr>
          <p:cNvPr id="3" name="Picture 2"/>
          <p:cNvPicPr/>
          <p:nvPr/>
        </p:nvPicPr>
        <p:blipFill>
          <a:blip r:embed="rId2"/>
          <a:stretch>
            <a:fillRect/>
          </a:stretch>
        </p:blipFill>
        <p:spPr>
          <a:xfrm>
            <a:off x="139959" y="1757362"/>
            <a:ext cx="11803225" cy="4960679"/>
          </a:xfrm>
          <a:prstGeom prst="rect">
            <a:avLst/>
          </a:prstGeom>
        </p:spPr>
      </p:pic>
      <p:cxnSp>
        <p:nvCxnSpPr>
          <p:cNvPr id="4" name="Straight Arrow Connector 3"/>
          <p:cNvCxnSpPr/>
          <p:nvPr/>
        </p:nvCxnSpPr>
        <p:spPr>
          <a:xfrm flipH="1">
            <a:off x="5093710" y="482655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4301410" y="4826554"/>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783183"/>
      </p:ext>
    </p:extLst>
  </p:cSld>
  <p:clrMapOvr>
    <a:masterClrMapping/>
  </p:clrMapOvr>
  <p:transition spd="slow">
    <p:wipe/>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 Click on 'View Output' to see the results of the report</a:t>
            </a:r>
          </a:p>
        </p:txBody>
      </p:sp>
      <p:pic>
        <p:nvPicPr>
          <p:cNvPr id="3" name="Picture 2"/>
          <p:cNvPicPr/>
          <p:nvPr/>
        </p:nvPicPr>
        <p:blipFill>
          <a:blip r:embed="rId2"/>
          <a:stretch>
            <a:fillRect/>
          </a:stretch>
        </p:blipFill>
        <p:spPr>
          <a:xfrm>
            <a:off x="391886" y="1757362"/>
            <a:ext cx="11644604" cy="5035324"/>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541177" y="3144415"/>
            <a:ext cx="5449076" cy="15862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4786602" y="4690090"/>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5718861" y="4720999"/>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645013"/>
      </p:ext>
    </p:extLst>
  </p:cSld>
  <p:clrMapOvr>
    <a:masterClrMapping/>
  </p:clrMapOvr>
  <p:transition spd="slow">
    <p:wipe/>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730" y="148018"/>
            <a:ext cx="10071930" cy="1543622"/>
          </a:xfrm>
        </p:spPr>
        <p:txBody>
          <a:bodyPr>
            <a:noAutofit/>
          </a:bodyPr>
          <a:lstStyle/>
          <a:p>
            <a:r>
              <a:rPr lang="en-US" sz="2400" dirty="0"/>
              <a:t>The </a:t>
            </a:r>
            <a:r>
              <a:rPr lang="en-US" sz="2400" b="1" dirty="0">
                <a:solidFill>
                  <a:schemeClr val="tx1"/>
                </a:solidFill>
              </a:rPr>
              <a:t>Customer Listing Summary</a:t>
            </a:r>
            <a:r>
              <a:rPr lang="en-US" sz="2400" dirty="0">
                <a:solidFill>
                  <a:schemeClr val="tx1"/>
                </a:solidFill>
              </a:rPr>
              <a:t> </a:t>
            </a:r>
            <a:r>
              <a:rPr lang="en-US" sz="2400" dirty="0"/>
              <a:t>report provides a summarized view of customer details, including customer names, numbers, statuses, city, and state. </a:t>
            </a:r>
          </a:p>
        </p:txBody>
      </p:sp>
      <p:pic>
        <p:nvPicPr>
          <p:cNvPr id="3" name="Picture 2"/>
          <p:cNvPicPr/>
          <p:nvPr/>
        </p:nvPicPr>
        <p:blipFill>
          <a:blip r:embed="rId2"/>
          <a:stretch>
            <a:fillRect/>
          </a:stretch>
        </p:blipFill>
        <p:spPr>
          <a:xfrm>
            <a:off x="335902" y="1757362"/>
            <a:ext cx="11551298" cy="4895365"/>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35902" y="2780519"/>
            <a:ext cx="5617028" cy="147423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335902" y="4683967"/>
            <a:ext cx="8192278" cy="52251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963395"/>
      </p:ext>
    </p:extLst>
  </p:cSld>
  <p:clrMapOvr>
    <a:masterClrMapping/>
  </p:clrMapOvr>
  <p:transition spd="slow">
    <p:wipe/>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ormAutofit/>
          </a:bodyPr>
          <a:lstStyle/>
          <a:p>
            <a:pPr algn="ctr"/>
            <a:r>
              <a:rPr lang="en-US" sz="6600" b="1" u="sng" dirty="0"/>
              <a:t>Extra Tasks</a:t>
            </a:r>
          </a:p>
        </p:txBody>
      </p:sp>
    </p:spTree>
    <p:extLst>
      <p:ext uri="{BB962C8B-B14F-4D97-AF65-F5344CB8AC3E}">
        <p14:creationId xmlns:p14="http://schemas.microsoft.com/office/powerpoint/2010/main" val="3361323220"/>
      </p:ext>
    </p:extLst>
  </p:cSld>
  <p:clrMapOvr>
    <a:masterClrMapping/>
  </p:clrMapOvr>
  <p:transition spd="slow">
    <p:wipe/>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385732"/>
          </a:xfrm>
        </p:spPr>
        <p:txBody>
          <a:bodyPr>
            <a:normAutofit/>
          </a:bodyPr>
          <a:lstStyle/>
          <a:p>
            <a:r>
              <a:rPr lang="en-US" sz="4800" u="sng" dirty="0"/>
              <a:t>Create journal entries</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1340069" y="1690688"/>
            <a:ext cx="9186042" cy="4473629"/>
          </a:xfrm>
          <a:prstGeom prst="rect">
            <a:avLst/>
          </a:prstGeom>
        </p:spPr>
      </p:pic>
      <p:cxnSp>
        <p:nvCxnSpPr>
          <p:cNvPr id="4" name="Straight Arrow Connector 3"/>
          <p:cNvCxnSpPr/>
          <p:nvPr/>
        </p:nvCxnSpPr>
        <p:spPr>
          <a:xfrm flipH="1">
            <a:off x="4069829" y="3087068"/>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3467692" y="2874104"/>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15764"/>
      </p:ext>
    </p:extLst>
  </p:cSld>
  <p:clrMapOvr>
    <a:masterClrMapping/>
  </p:clrMapOvr>
  <p:transition spd="slow">
    <p:wipe/>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Click new journal</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27841" y="1860331"/>
            <a:ext cx="10008476" cy="4356242"/>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5732079" y="5604490"/>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6236799" y="5178563"/>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993236"/>
      </p:ext>
    </p:extLst>
  </p:cSld>
  <p:clrMapOvr>
    <a:masterClrMapping/>
  </p:clrMapOvr>
  <p:transition spd="slow">
    <p:wipe/>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90116"/>
          </a:xfrm>
        </p:spPr>
        <p:txBody>
          <a:bodyPr>
            <a:normAutofit/>
          </a:bodyPr>
          <a:lstStyle/>
          <a:p>
            <a:r>
              <a:rPr lang="en-US" sz="4400" dirty="0"/>
              <a:t>Add lines then post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741" y="1374748"/>
            <a:ext cx="9288517" cy="5217534"/>
          </a:xfrm>
          <a:prstGeom prst="rect">
            <a:avLst/>
          </a:prstGeom>
        </p:spPr>
      </p:pic>
      <p:sp>
        <p:nvSpPr>
          <p:cNvPr id="5" name="Rectangle 4">
            <a:extLst>
              <a:ext uri="{FF2B5EF4-FFF2-40B4-BE49-F238E27FC236}">
                <a16:creationId xmlns:a16="http://schemas.microsoft.com/office/drawing/2014/main" id="{6EBD0439-FDA9-DF2C-1607-F7277394B652}"/>
              </a:ext>
            </a:extLst>
          </p:cNvPr>
          <p:cNvSpPr/>
          <p:nvPr/>
        </p:nvSpPr>
        <p:spPr>
          <a:xfrm>
            <a:off x="1727638" y="3941379"/>
            <a:ext cx="6233948" cy="31531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a:off x="1727638" y="5777910"/>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248280"/>
      </p:ext>
    </p:extLst>
  </p:cSld>
  <p:clrMapOvr>
    <a:masterClrMapping/>
  </p:clrMapOvr>
  <p:transition spd="slow">
    <p:wipe/>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33809"/>
          </a:xfrm>
        </p:spPr>
        <p:txBody>
          <a:bodyPr>
            <a:normAutofit/>
          </a:bodyPr>
          <a:lstStyle/>
          <a:p>
            <a:r>
              <a:rPr lang="en-US" sz="4800" dirty="0"/>
              <a:t>CLICK post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007" y="1437809"/>
            <a:ext cx="9208609" cy="4931460"/>
          </a:xfrm>
          <a:prstGeom prst="rect">
            <a:avLst/>
          </a:prstGeom>
        </p:spPr>
      </p:pic>
      <p:sp>
        <p:nvSpPr>
          <p:cNvPr id="5" name="Rectangle 4">
            <a:extLst>
              <a:ext uri="{FF2B5EF4-FFF2-40B4-BE49-F238E27FC236}">
                <a16:creationId xmlns:a16="http://schemas.microsoft.com/office/drawing/2014/main" id="{6EBD0439-FDA9-DF2C-1607-F7277394B652}"/>
              </a:ext>
            </a:extLst>
          </p:cNvPr>
          <p:cNvSpPr/>
          <p:nvPr/>
        </p:nvSpPr>
        <p:spPr>
          <a:xfrm>
            <a:off x="1601513" y="5541428"/>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2618552" y="5254697"/>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64276"/>
      </p:ext>
    </p:extLst>
  </p:cSld>
  <p:clrMapOvr>
    <a:masterClrMapping/>
  </p:clrMapOvr>
  <p:transition spd="slow">
    <p:wipe/>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97781"/>
          </a:xfrm>
        </p:spPr>
        <p:txBody>
          <a:bodyPr>
            <a:normAutofit fontScale="90000"/>
          </a:bodyPr>
          <a:lstStyle/>
          <a:p>
            <a:r>
              <a:rPr lang="en-US" dirty="0"/>
              <a:t>posted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056" y="1182413"/>
            <a:ext cx="9421888" cy="5292451"/>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1545021" y="2049518"/>
            <a:ext cx="6747641" cy="40990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044847"/>
      </p:ext>
    </p:extLst>
  </p:cSld>
  <p:clrMapOvr>
    <a:masterClrMapping/>
  </p:clrMapOvr>
  <p:transition spd="slow">
    <p:wipe/>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11" y="2147178"/>
            <a:ext cx="10058400" cy="1609344"/>
          </a:xfrm>
        </p:spPr>
        <p:txBody>
          <a:bodyPr/>
          <a:lstStyle/>
          <a:p>
            <a:pPr algn="ctr"/>
            <a:r>
              <a:rPr lang="en-US" b="1" u="sng" dirty="0"/>
              <a:t>REVERSE</a:t>
            </a:r>
          </a:p>
        </p:txBody>
      </p:sp>
    </p:spTree>
    <p:extLst>
      <p:ext uri="{BB962C8B-B14F-4D97-AF65-F5344CB8AC3E}">
        <p14:creationId xmlns:p14="http://schemas.microsoft.com/office/powerpoint/2010/main" val="236979865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30000-909A-00DD-941D-966D21FEC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8CD4FD-1284-0514-91D9-B33243885360}"/>
              </a:ext>
            </a:extLst>
          </p:cNvPr>
          <p:cNvSpPr>
            <a:spLocks noGrp="1"/>
          </p:cNvSpPr>
          <p:nvPr>
            <p:ph type="title"/>
          </p:nvPr>
        </p:nvSpPr>
        <p:spPr>
          <a:xfrm>
            <a:off x="838200" y="558449"/>
            <a:ext cx="10515600" cy="1325563"/>
          </a:xfrm>
        </p:spPr>
        <p:txBody>
          <a:bodyPr>
            <a:noAutofit/>
          </a:bodyPr>
          <a:lstStyle/>
          <a:p>
            <a:pPr algn="ctr"/>
            <a:r>
              <a:rPr lang="en-US" sz="4000" dirty="0"/>
              <a:t>Transaction entry completed</a:t>
            </a:r>
            <a:br>
              <a:rPr lang="en-US" sz="4000" dirty="0"/>
            </a:br>
            <a:r>
              <a:rPr lang="en-US" sz="4000" dirty="0"/>
              <a:t>&amp; we have a transaction number</a:t>
            </a:r>
            <a:br>
              <a:rPr lang="en-US" sz="4000" dirty="0"/>
            </a:br>
            <a:r>
              <a:rPr lang="en-US" sz="4000" dirty="0"/>
              <a:t> </a:t>
            </a:r>
          </a:p>
        </p:txBody>
      </p:sp>
      <p:pic>
        <p:nvPicPr>
          <p:cNvPr id="8" name="Picture 7" descr="A screenshot of a computer&#10;&#10;AI-generated content may be incorrect.">
            <a:extLst>
              <a:ext uri="{FF2B5EF4-FFF2-40B4-BE49-F238E27FC236}">
                <a16:creationId xmlns:a16="http://schemas.microsoft.com/office/drawing/2014/main" id="{EF49B371-F027-63CB-BF56-781B0E5E3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37" y="1884012"/>
            <a:ext cx="10764863" cy="4377309"/>
          </a:xfrm>
          <a:prstGeom prst="rect">
            <a:avLst/>
          </a:prstGeom>
        </p:spPr>
      </p:pic>
      <p:sp>
        <p:nvSpPr>
          <p:cNvPr id="3" name="Rectangle 2">
            <a:extLst>
              <a:ext uri="{FF2B5EF4-FFF2-40B4-BE49-F238E27FC236}">
                <a16:creationId xmlns:a16="http://schemas.microsoft.com/office/drawing/2014/main" id="{CBE6508F-2BB7-6FFB-0128-A8EA0F38D0DC}"/>
              </a:ext>
            </a:extLst>
          </p:cNvPr>
          <p:cNvSpPr/>
          <p:nvPr/>
        </p:nvSpPr>
        <p:spPr>
          <a:xfrm>
            <a:off x="3178628" y="2316431"/>
            <a:ext cx="743653" cy="15364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020770"/>
      </p:ext>
    </p:extLst>
  </p:cSld>
  <p:clrMapOvr>
    <a:masterClrMapping/>
  </p:clrMapOvr>
  <p:transition spd="slow">
    <p:wipe/>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543274"/>
          </a:xfrm>
        </p:spPr>
        <p:txBody>
          <a:bodyPr>
            <a:normAutofit fontScale="90000"/>
          </a:bodyPr>
          <a:lstStyle/>
          <a:p>
            <a:r>
              <a:rPr lang="en-US" u="sng" dirty="0"/>
              <a:t>Reverse</a:t>
            </a:r>
            <a:r>
              <a:rPr lang="en-US" dirty="0"/>
              <a:t> with </a:t>
            </a:r>
            <a:r>
              <a:rPr lang="en-US" b="1" u="sng" dirty="0"/>
              <a:t>switch </a:t>
            </a:r>
            <a:r>
              <a:rPr lang="en-US" b="1" u="sng" dirty="0" err="1"/>
              <a:t>dr</a:t>
            </a:r>
            <a:r>
              <a:rPr lang="ar-EG" b="1" u="sng" dirty="0"/>
              <a:t>/</a:t>
            </a:r>
            <a:r>
              <a:rPr lang="en-US" b="1" u="sng" dirty="0" err="1"/>
              <a:t>cr</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648" y="1027906"/>
            <a:ext cx="9190630" cy="5162549"/>
          </a:xfrm>
          <a:prstGeom prst="rect">
            <a:avLst/>
          </a:prstGeom>
        </p:spPr>
      </p:pic>
      <p:cxnSp>
        <p:nvCxnSpPr>
          <p:cNvPr id="5" name="Straight Arrow Connector 4"/>
          <p:cNvCxnSpPr/>
          <p:nvPr/>
        </p:nvCxnSpPr>
        <p:spPr>
          <a:xfrm flipH="1">
            <a:off x="7923709" y="2104287"/>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694137"/>
      </p:ext>
    </p:extLst>
  </p:cSld>
  <p:clrMapOvr>
    <a:masterClrMapping/>
  </p:clrMapOvr>
  <p:transition spd="slow">
    <p:wipe/>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3"/>
            <a:ext cx="10058400" cy="658852"/>
          </a:xfrm>
        </p:spPr>
        <p:txBody>
          <a:bodyPr>
            <a:normAutofit fontScale="90000"/>
          </a:bodyPr>
          <a:lstStyle/>
          <a:p>
            <a:r>
              <a:rPr lang="en-US" sz="4800" dirty="0"/>
              <a:t>Post&gt; posted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703" y="1143484"/>
            <a:ext cx="9238593" cy="5189491"/>
          </a:xfrm>
          <a:prstGeom prst="rect">
            <a:avLst/>
          </a:prstGeom>
        </p:spPr>
      </p:pic>
      <p:cxnSp>
        <p:nvCxnSpPr>
          <p:cNvPr id="4" name="Straight Arrow Connector 3"/>
          <p:cNvCxnSpPr/>
          <p:nvPr/>
        </p:nvCxnSpPr>
        <p:spPr>
          <a:xfrm flipH="1">
            <a:off x="2658026" y="5178563"/>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1946079" y="5485803"/>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501189"/>
      </p:ext>
    </p:extLst>
  </p:cSld>
  <p:clrMapOvr>
    <a:masterClrMapping/>
  </p:clrMapOvr>
  <p:transition spd="slow">
    <p:wipe/>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60389"/>
          </a:xfrm>
        </p:spPr>
        <p:txBody>
          <a:bodyPr/>
          <a:lstStyle/>
          <a:p>
            <a:r>
              <a:rPr lang="en-US" dirty="0"/>
              <a:t>Reverse with </a:t>
            </a:r>
            <a:r>
              <a:rPr lang="en-US" b="1" dirty="0"/>
              <a:t>change sign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710" y="1278268"/>
            <a:ext cx="8970579" cy="5038942"/>
          </a:xfrm>
          <a:prstGeom prst="rect">
            <a:avLst/>
          </a:prstGeom>
        </p:spPr>
      </p:pic>
      <p:cxnSp>
        <p:nvCxnSpPr>
          <p:cNvPr id="4" name="Straight Arrow Connector 3"/>
          <p:cNvCxnSpPr/>
          <p:nvPr/>
        </p:nvCxnSpPr>
        <p:spPr>
          <a:xfrm flipH="1">
            <a:off x="8207489" y="2338657"/>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908042"/>
      </p:ext>
    </p:extLst>
  </p:cSld>
  <p:clrMapOvr>
    <a:masterClrMapping/>
  </p:clrMapOvr>
  <p:transition spd="slow">
    <p:wipe/>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557" y="2327287"/>
            <a:ext cx="10058400" cy="1609344"/>
          </a:xfrm>
        </p:spPr>
        <p:txBody>
          <a:bodyPr/>
          <a:lstStyle/>
          <a:p>
            <a:pPr algn="ctr"/>
            <a:r>
              <a:rPr lang="en-US" b="1" u="sng" dirty="0"/>
              <a:t>AUTO COPY BATCH</a:t>
            </a:r>
          </a:p>
        </p:txBody>
      </p:sp>
    </p:spTree>
    <p:extLst>
      <p:ext uri="{BB962C8B-B14F-4D97-AF65-F5344CB8AC3E}">
        <p14:creationId xmlns:p14="http://schemas.microsoft.com/office/powerpoint/2010/main" val="752297675"/>
      </p:ext>
    </p:extLst>
  </p:cSld>
  <p:clrMapOvr>
    <a:masterClrMapping/>
  </p:clrMapOvr>
  <p:transition spd="slow">
    <p:wipe/>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543274"/>
          </a:xfrm>
        </p:spPr>
        <p:txBody>
          <a:bodyPr>
            <a:normAutofit fontScale="90000"/>
          </a:bodyPr>
          <a:lstStyle/>
          <a:p>
            <a:r>
              <a:rPr lang="en-US" dirty="0"/>
              <a:t>Click </a:t>
            </a:r>
            <a:r>
              <a:rPr lang="en-US" b="1" u="sng" dirty="0"/>
              <a:t>auto copy batch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58" y="1027906"/>
            <a:ext cx="9702553" cy="5450106"/>
          </a:xfrm>
          <a:prstGeom prst="rect">
            <a:avLst/>
          </a:prstGeom>
        </p:spPr>
      </p:pic>
      <p:cxnSp>
        <p:nvCxnSpPr>
          <p:cNvPr id="5" name="Straight Arrow Connector 4"/>
          <p:cNvCxnSpPr/>
          <p:nvPr/>
        </p:nvCxnSpPr>
        <p:spPr>
          <a:xfrm flipH="1">
            <a:off x="3682786" y="5241625"/>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EBD0439-FDA9-DF2C-1607-F7277394B652}"/>
              </a:ext>
            </a:extLst>
          </p:cNvPr>
          <p:cNvSpPr/>
          <p:nvPr/>
        </p:nvSpPr>
        <p:spPr>
          <a:xfrm>
            <a:off x="2664372" y="5667552"/>
            <a:ext cx="1198180" cy="18145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80612"/>
      </p:ext>
    </p:extLst>
  </p:cSld>
  <p:clrMapOvr>
    <a:masterClrMapping/>
  </p:clrMapOvr>
  <p:transition spd="slow">
    <p:wipe/>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29313"/>
          </a:xfrm>
        </p:spPr>
        <p:txBody>
          <a:bodyPr>
            <a:normAutofit fontScale="90000"/>
          </a:bodyPr>
          <a:lstStyle/>
          <a:p>
            <a:r>
              <a:rPr lang="en-US" dirty="0"/>
              <a:t>Click ok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355238"/>
            <a:ext cx="9330559" cy="5241150"/>
          </a:xfrm>
          <a:prstGeom prst="rect">
            <a:avLst/>
          </a:prstGeom>
        </p:spPr>
      </p:pic>
      <p:cxnSp>
        <p:nvCxnSpPr>
          <p:cNvPr id="4" name="Straight Arrow Connector 3"/>
          <p:cNvCxnSpPr/>
          <p:nvPr/>
        </p:nvCxnSpPr>
        <p:spPr>
          <a:xfrm flipH="1">
            <a:off x="5390763" y="4185335"/>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4500093" y="4531248"/>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30925"/>
      </p:ext>
    </p:extLst>
  </p:cSld>
  <p:clrMapOvr>
    <a:masterClrMapping/>
  </p:clrMapOvr>
  <p:transition spd="slow">
    <p:wipe/>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427530"/>
          </a:xfrm>
        </p:spPr>
        <p:txBody>
          <a:bodyPr>
            <a:normAutofit fontScale="90000"/>
          </a:bodyPr>
          <a:lstStyle/>
          <a:p>
            <a:r>
              <a:rPr lang="en-US" dirty="0"/>
              <a:t>post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931" y="912162"/>
            <a:ext cx="9538138" cy="5357751"/>
          </a:xfrm>
          <a:prstGeom prst="rect">
            <a:avLst/>
          </a:prstGeom>
        </p:spPr>
      </p:pic>
      <p:cxnSp>
        <p:nvCxnSpPr>
          <p:cNvPr id="4" name="Straight Arrow Connector 3"/>
          <p:cNvCxnSpPr/>
          <p:nvPr/>
        </p:nvCxnSpPr>
        <p:spPr>
          <a:xfrm flipH="1">
            <a:off x="2673792" y="5052438"/>
            <a:ext cx="1416570" cy="425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BD0439-FDA9-DF2C-1607-F7277394B652}"/>
              </a:ext>
            </a:extLst>
          </p:cNvPr>
          <p:cNvSpPr/>
          <p:nvPr/>
        </p:nvSpPr>
        <p:spPr>
          <a:xfrm>
            <a:off x="1656753" y="5462002"/>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402248"/>
      </p:ext>
    </p:extLst>
  </p:cSld>
  <p:clrMapOvr>
    <a:masterClrMapping/>
  </p:clrMapOvr>
  <p:transition spd="slow">
    <p:wipe/>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65796"/>
          </a:xfrm>
        </p:spPr>
        <p:txBody>
          <a:bodyPr/>
          <a:lstStyle/>
          <a:p>
            <a:r>
              <a:rPr lang="en-US" dirty="0"/>
              <a:t>Search for auto copy batch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772" y="1450428"/>
            <a:ext cx="8832490" cy="4961375"/>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3207320" y="3057913"/>
            <a:ext cx="1017039" cy="22130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315946"/>
      </p:ext>
    </p:extLst>
  </p:cSld>
  <p:clrMapOvr>
    <a:masterClrMapping/>
  </p:clrMapOvr>
  <p:transition spd="slow">
    <p:wip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23800"/>
          </a:xfrm>
        </p:spPr>
        <p:txBody>
          <a:bodyPr>
            <a:normAutofit/>
          </a:bodyPr>
          <a:lstStyle/>
          <a:p>
            <a:r>
              <a:rPr lang="en-US" sz="4000" dirty="0"/>
              <a:t>Unposted&gt; posted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88" y="1408432"/>
            <a:ext cx="9609978" cy="5196871"/>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1069848" y="2332232"/>
            <a:ext cx="6731876" cy="33106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977111"/>
      </p:ext>
    </p:extLst>
  </p:cSld>
  <p:clrMapOvr>
    <a:masterClrMapping/>
  </p:clrMapOvr>
  <p:transition spd="slow">
    <p:wip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522" y="484631"/>
            <a:ext cx="11336694" cy="6214749"/>
          </a:xfrm>
        </p:spPr>
        <p:txBody>
          <a:bodyPr/>
          <a:lstStyle/>
          <a:p>
            <a:pPr algn="ctr"/>
            <a:r>
              <a:rPr lang="en-US" b="1" u="sng" dirty="0"/>
              <a:t>Currencies (Daily Rates)</a:t>
            </a:r>
            <a:br>
              <a:rPr lang="en-US" sz="4000" dirty="0"/>
            </a:br>
            <a:endParaRPr lang="en-US" dirty="0"/>
          </a:p>
        </p:txBody>
      </p:sp>
    </p:spTree>
    <p:extLst>
      <p:ext uri="{BB962C8B-B14F-4D97-AF65-F5344CB8AC3E}">
        <p14:creationId xmlns:p14="http://schemas.microsoft.com/office/powerpoint/2010/main" val="213728209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66EA3-6C60-C709-0034-3A37354B3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844E59-0356-C9BC-9A81-22412C6C9CA7}"/>
              </a:ext>
            </a:extLst>
          </p:cNvPr>
          <p:cNvSpPr>
            <a:spLocks noGrp="1"/>
          </p:cNvSpPr>
          <p:nvPr>
            <p:ph type="title"/>
          </p:nvPr>
        </p:nvSpPr>
        <p:spPr>
          <a:xfrm>
            <a:off x="838200" y="365125"/>
            <a:ext cx="10515600" cy="924029"/>
          </a:xfrm>
        </p:spPr>
        <p:txBody>
          <a:bodyPr>
            <a:normAutofit/>
          </a:bodyPr>
          <a:lstStyle/>
          <a:p>
            <a:pPr algn="ctr"/>
            <a:r>
              <a:rPr lang="en-US" sz="4400" dirty="0"/>
              <a:t>Creating accounting treatment</a:t>
            </a:r>
          </a:p>
        </p:txBody>
      </p:sp>
      <p:pic>
        <p:nvPicPr>
          <p:cNvPr id="10" name="Picture 9" descr="A screenshot of a computer&#10;&#10;AI-generated content may be incorrect.">
            <a:extLst>
              <a:ext uri="{FF2B5EF4-FFF2-40B4-BE49-F238E27FC236}">
                <a16:creationId xmlns:a16="http://schemas.microsoft.com/office/drawing/2014/main" id="{A44BB07A-E72B-588C-72C4-AA0733963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341" y="1289154"/>
            <a:ext cx="10613036" cy="5203721"/>
          </a:xfrm>
          <a:prstGeom prst="rect">
            <a:avLst/>
          </a:prstGeom>
        </p:spPr>
      </p:pic>
      <p:sp>
        <p:nvSpPr>
          <p:cNvPr id="3" name="Rectangle 2">
            <a:extLst>
              <a:ext uri="{FF2B5EF4-FFF2-40B4-BE49-F238E27FC236}">
                <a16:creationId xmlns:a16="http://schemas.microsoft.com/office/drawing/2014/main" id="{3909AB39-4A4C-0E19-2AC1-CAD200A9AF36}"/>
              </a:ext>
            </a:extLst>
          </p:cNvPr>
          <p:cNvSpPr/>
          <p:nvPr/>
        </p:nvSpPr>
        <p:spPr>
          <a:xfrm>
            <a:off x="2472506" y="1625039"/>
            <a:ext cx="1185094" cy="15879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840255" y="1427109"/>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038891"/>
      </p:ext>
    </p:extLst>
  </p:cSld>
  <p:clrMapOvr>
    <a:masterClrMapping/>
  </p:clrMapOvr>
  <p:transition spd="slow">
    <p:wipe/>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93305" y="1757362"/>
            <a:ext cx="12027159" cy="4988671"/>
          </a:xfrm>
          <a:prstGeom prst="rect">
            <a:avLst/>
          </a:prstGeom>
        </p:spPr>
      </p:pic>
      <p:cxnSp>
        <p:nvCxnSpPr>
          <p:cNvPr id="4" name="Straight Arrow Connector 3"/>
          <p:cNvCxnSpPr/>
          <p:nvPr/>
        </p:nvCxnSpPr>
        <p:spPr>
          <a:xfrm flipH="1">
            <a:off x="1286821" y="387191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672487" y="432289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488985" y="454993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539016" y="465648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69848" y="614854"/>
            <a:ext cx="10058400" cy="995207"/>
          </a:xfrm>
        </p:spPr>
        <p:txBody>
          <a:bodyPr>
            <a:noAutofit/>
          </a:bodyPr>
          <a:lstStyle/>
          <a:p>
            <a:pPr algn="ctr"/>
            <a:r>
              <a:rPr lang="en-US" sz="2000" b="1" dirty="0"/>
              <a:t>I will input a different currency into the system with a set exchange rate</a:t>
            </a:r>
            <a:br>
              <a:rPr lang="en-US" sz="2000" dirty="0"/>
            </a:br>
            <a:r>
              <a:rPr lang="en-US" sz="2400" b="1" u="sng" dirty="0"/>
              <a:t>Setup&gt;&gt;Currencies&gt;&gt;Rates&gt;&gt;Daily</a:t>
            </a:r>
            <a:endParaRPr lang="en-US" sz="2400" dirty="0"/>
          </a:p>
        </p:txBody>
      </p:sp>
    </p:spTree>
    <p:extLst>
      <p:ext uri="{BB962C8B-B14F-4D97-AF65-F5344CB8AC3E}">
        <p14:creationId xmlns:p14="http://schemas.microsoft.com/office/powerpoint/2010/main" val="754246"/>
      </p:ext>
    </p:extLst>
  </p:cSld>
  <p:clrMapOvr>
    <a:masterClrMapping/>
  </p:clrMapOvr>
  <p:transition spd="slow">
    <p:wip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3306"/>
            <a:ext cx="10517155" cy="2192693"/>
          </a:xfrm>
        </p:spPr>
        <p:txBody>
          <a:bodyPr>
            <a:noAutofit/>
          </a:bodyPr>
          <a:lstStyle/>
          <a:p>
            <a:pPr algn="ctr"/>
            <a:r>
              <a:rPr lang="en-US" sz="1800" b="1" dirty="0"/>
              <a:t>converting Currency(USD) to another Currency(EUR)</a:t>
            </a:r>
            <a:br>
              <a:rPr lang="en-US" sz="1800" dirty="0"/>
            </a:br>
            <a:r>
              <a:rPr lang="en-US" sz="1800" b="1" dirty="0"/>
              <a:t>" Defining currency conversions for journal transactions.  I select the target currency, specify the exchange date and currency type, and then input the exchange rate and its equivalent value</a:t>
            </a:r>
            <a:br>
              <a:rPr lang="en-US" sz="1800" b="1" dirty="0"/>
            </a:br>
            <a:r>
              <a:rPr lang="en-US" sz="2800" b="1" u="sng" dirty="0"/>
              <a:t>Press "Enter By Date Range"</a:t>
            </a:r>
            <a:r>
              <a:rPr lang="en-US" sz="2800" b="1" dirty="0"/>
              <a:t> </a:t>
            </a:r>
            <a:br>
              <a:rPr lang="en-US" sz="2800" dirty="0"/>
            </a:br>
            <a:br>
              <a:rPr lang="en-US" sz="1100" dirty="0"/>
            </a:br>
            <a:endParaRPr lang="en-US" sz="1800" dirty="0"/>
          </a:p>
        </p:txBody>
      </p:sp>
      <p:pic>
        <p:nvPicPr>
          <p:cNvPr id="3" name="Picture 2"/>
          <p:cNvPicPr/>
          <p:nvPr/>
        </p:nvPicPr>
        <p:blipFill>
          <a:blip r:embed="rId2"/>
          <a:stretch>
            <a:fillRect/>
          </a:stretch>
        </p:blipFill>
        <p:spPr>
          <a:xfrm>
            <a:off x="211494" y="1872439"/>
            <a:ext cx="11980506"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68557" y="2609414"/>
            <a:ext cx="5495731" cy="4572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2146038" y="4065132"/>
            <a:ext cx="1940767" cy="30791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3809197" y="413934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816205"/>
      </p:ext>
    </p:extLst>
  </p:cSld>
  <p:clrMapOvr>
    <a:masterClrMapping/>
  </p:clrMapOvr>
  <p:transition spd="slow">
    <p:wipe/>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Define the conversion period by selecting the From Date and To Date</a:t>
            </a:r>
            <a:endParaRPr lang="en-US" sz="3200" dirty="0"/>
          </a:p>
        </p:txBody>
      </p:sp>
      <p:pic>
        <p:nvPicPr>
          <p:cNvPr id="3" name="Picture 2"/>
          <p:cNvPicPr/>
          <p:nvPr/>
        </p:nvPicPr>
        <p:blipFill>
          <a:blip r:embed="rId2"/>
          <a:stretch>
            <a:fillRect/>
          </a:stretch>
        </p:blipFill>
        <p:spPr>
          <a:xfrm>
            <a:off x="175726" y="1841338"/>
            <a:ext cx="11840547"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139749" y="3682434"/>
            <a:ext cx="5495731" cy="4572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527655" y="528700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EBD0439-FDA9-DF2C-1607-F7277394B652}"/>
              </a:ext>
            </a:extLst>
          </p:cNvPr>
          <p:cNvSpPr/>
          <p:nvPr/>
        </p:nvSpPr>
        <p:spPr>
          <a:xfrm flipV="1">
            <a:off x="3844212" y="5197151"/>
            <a:ext cx="823402" cy="26125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6888520"/>
      </p:ext>
    </p:extLst>
  </p:cSld>
  <p:clrMapOvr>
    <a:masterClrMapping/>
  </p:clrMapOvr>
  <p:transition spd="slow">
    <p:wipe/>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Journals&gt;&gt; Enter</a:t>
            </a:r>
          </a:p>
        </p:txBody>
      </p:sp>
      <p:pic>
        <p:nvPicPr>
          <p:cNvPr id="3" name="Picture 2"/>
          <p:cNvPicPr/>
          <p:nvPr/>
        </p:nvPicPr>
        <p:blipFill>
          <a:blip r:embed="rId2"/>
          <a:stretch>
            <a:fillRect/>
          </a:stretch>
        </p:blipFill>
        <p:spPr>
          <a:xfrm>
            <a:off x="186612" y="1757362"/>
            <a:ext cx="11737910" cy="5025993"/>
          </a:xfrm>
          <a:prstGeom prst="rect">
            <a:avLst/>
          </a:prstGeom>
        </p:spPr>
      </p:pic>
      <p:cxnSp>
        <p:nvCxnSpPr>
          <p:cNvPr id="4" name="Straight Arrow Connector 3"/>
          <p:cNvCxnSpPr/>
          <p:nvPr/>
        </p:nvCxnSpPr>
        <p:spPr>
          <a:xfrm flipH="1">
            <a:off x="1532528" y="329958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532527" y="340613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775547"/>
      </p:ext>
    </p:extLst>
  </p:cSld>
  <p:clrMapOvr>
    <a:masterClrMapping/>
  </p:clrMapOvr>
  <p:transition spd="slow">
    <p:wipe/>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853" y="374456"/>
            <a:ext cx="10515600" cy="2116817"/>
          </a:xfrm>
        </p:spPr>
        <p:txBody>
          <a:bodyPr>
            <a:noAutofit/>
          </a:bodyPr>
          <a:lstStyle/>
          <a:p>
            <a:r>
              <a:rPr lang="en-US" sz="2000" b="1" dirty="0"/>
              <a:t>Enter the journal in EUR currency, select a date within the specified range, and choose the currency type. The system will automatically display the previously entered exchange rate.</a:t>
            </a:r>
            <a:r>
              <a:rPr lang="en-US" sz="4400" b="1" dirty="0"/>
              <a:t> </a:t>
            </a:r>
            <a:r>
              <a:rPr lang="en-US" sz="1800" b="1" dirty="0"/>
              <a:t>When entering the journal lines, specify the accounts and input the amount in EUR. The system will automatically display the equivalent amount in USD based on the predefined exchange rate.</a:t>
            </a:r>
            <a:endParaRPr lang="en-US" sz="2000" dirty="0"/>
          </a:p>
        </p:txBody>
      </p:sp>
      <p:pic>
        <p:nvPicPr>
          <p:cNvPr id="3" name="Picture 2"/>
          <p:cNvPicPr/>
          <p:nvPr/>
        </p:nvPicPr>
        <p:blipFill>
          <a:blip r:embed="rId2"/>
          <a:stretch>
            <a:fillRect/>
          </a:stretch>
        </p:blipFill>
        <p:spPr>
          <a:xfrm>
            <a:off x="401216" y="2360645"/>
            <a:ext cx="11588621" cy="4366726"/>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152328" y="2985796"/>
            <a:ext cx="3746243" cy="25192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800875" y="4077478"/>
            <a:ext cx="6934203" cy="39998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flipV="1">
            <a:off x="4898571" y="2985795"/>
            <a:ext cx="1604866" cy="68113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615803"/>
      </p:ext>
    </p:extLst>
  </p:cSld>
  <p:clrMapOvr>
    <a:masterClrMapping/>
  </p:clrMapOvr>
  <p:transition spd="slow">
    <p:wipe/>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88" y="484632"/>
            <a:ext cx="11737910" cy="6074788"/>
          </a:xfrm>
        </p:spPr>
        <p:txBody>
          <a:bodyPr/>
          <a:lstStyle/>
          <a:p>
            <a:r>
              <a:rPr lang="en-US" sz="4800" b="1" dirty="0"/>
              <a:t>“ </a:t>
            </a:r>
            <a:r>
              <a:rPr lang="en-US" b="1" u="sng" dirty="0"/>
              <a:t>Create Recurring Journals “</a:t>
            </a:r>
            <a:endParaRPr lang="en-US" dirty="0"/>
          </a:p>
        </p:txBody>
      </p:sp>
    </p:spTree>
    <p:extLst>
      <p:ext uri="{BB962C8B-B14F-4D97-AF65-F5344CB8AC3E}">
        <p14:creationId xmlns:p14="http://schemas.microsoft.com/office/powerpoint/2010/main" val="3718795051"/>
      </p:ext>
    </p:extLst>
  </p:cSld>
  <p:clrMapOvr>
    <a:masterClrMapping/>
  </p:clrMapOvr>
  <p:transition spd="slow">
    <p:wipe/>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780" y="318655"/>
            <a:ext cx="10552922" cy="1973250"/>
          </a:xfrm>
        </p:spPr>
        <p:txBody>
          <a:bodyPr>
            <a:noAutofit/>
          </a:bodyPr>
          <a:lstStyle/>
          <a:p>
            <a:r>
              <a:rPr lang="en-US" sz="2400" b="1" dirty="0"/>
              <a:t>                            </a:t>
            </a:r>
            <a:br>
              <a:rPr lang="en-US" sz="2400" dirty="0"/>
            </a:br>
            <a:r>
              <a:rPr lang="en-US" sz="2400" b="1" dirty="0"/>
              <a:t>"Recurring journals are journal entries that are generated automatically every month with a fixed code combination, while the amount may vary. Additionally, a formula can be applied to calculate the amount dynamically based on predefined criteria."</a:t>
            </a:r>
            <a:br>
              <a:rPr lang="en-US" sz="2400" dirty="0"/>
            </a:br>
            <a:r>
              <a:rPr lang="en-US" sz="2400" dirty="0"/>
              <a:t>                                   </a:t>
            </a:r>
            <a:r>
              <a:rPr lang="en-US" sz="2400" b="1" u="sng" dirty="0"/>
              <a:t>Press Journals &gt;&gt; Define&gt;&gt;Recurring</a:t>
            </a:r>
            <a:endParaRPr lang="en-US" sz="2400" u="sng" dirty="0"/>
          </a:p>
        </p:txBody>
      </p:sp>
      <p:pic>
        <p:nvPicPr>
          <p:cNvPr id="3" name="Picture 2"/>
          <p:cNvPicPr/>
          <p:nvPr/>
        </p:nvPicPr>
        <p:blipFill>
          <a:blip r:embed="rId2"/>
          <a:stretch>
            <a:fillRect/>
          </a:stretch>
        </p:blipFill>
        <p:spPr>
          <a:xfrm>
            <a:off x="102637" y="2500604"/>
            <a:ext cx="11999167" cy="4226767"/>
          </a:xfrm>
          <a:prstGeom prst="rect">
            <a:avLst/>
          </a:prstGeom>
        </p:spPr>
      </p:pic>
      <p:cxnSp>
        <p:nvCxnSpPr>
          <p:cNvPr id="4" name="Straight Arrow Connector 3"/>
          <p:cNvCxnSpPr/>
          <p:nvPr/>
        </p:nvCxnSpPr>
        <p:spPr>
          <a:xfrm flipH="1">
            <a:off x="1187294" y="339680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187293" y="386644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507644" y="4028605"/>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456939"/>
      </p:ext>
    </p:extLst>
  </p:cSld>
  <p:clrMapOvr>
    <a:masterClrMapping/>
  </p:clrMapOvr>
  <p:transition spd="slow">
    <p:wipe/>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4522"/>
            <a:ext cx="10515600" cy="1586205"/>
          </a:xfrm>
        </p:spPr>
        <p:txBody>
          <a:bodyPr>
            <a:noAutofit/>
          </a:bodyPr>
          <a:lstStyle/>
          <a:p>
            <a:r>
              <a:rPr lang="en-US" sz="2400" b="1" dirty="0"/>
              <a:t>"To create a recurring journal batch, I first enter the batch name and select the recurring batch type. Then, I create and enter the journal, specifying the category, currency, and ledger."</a:t>
            </a:r>
            <a:br>
              <a:rPr lang="en-US" sz="2400" dirty="0"/>
            </a:br>
            <a:r>
              <a:rPr lang="en-US" sz="2400" dirty="0"/>
              <a:t>                                                            </a:t>
            </a:r>
            <a:r>
              <a:rPr lang="en-US" sz="2800" b="1" u="sng" dirty="0"/>
              <a:t>Press</a:t>
            </a:r>
            <a:r>
              <a:rPr lang="en-US" sz="2800" u="sng" dirty="0"/>
              <a:t> </a:t>
            </a:r>
            <a:r>
              <a:rPr lang="en-US" sz="2800" b="1" u="sng" dirty="0"/>
              <a:t>Lines</a:t>
            </a:r>
          </a:p>
        </p:txBody>
      </p:sp>
      <p:pic>
        <p:nvPicPr>
          <p:cNvPr id="3" name="Picture 2"/>
          <p:cNvPicPr/>
          <p:nvPr/>
        </p:nvPicPr>
        <p:blipFill>
          <a:blip r:embed="rId2"/>
          <a:stretch>
            <a:fillRect/>
          </a:stretch>
        </p:blipFill>
        <p:spPr>
          <a:xfrm>
            <a:off x="326570" y="2080727"/>
            <a:ext cx="11719249" cy="4572000"/>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a:off x="838200" y="2761861"/>
            <a:ext cx="2735424" cy="67180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a:off x="943947" y="3638939"/>
            <a:ext cx="2694992" cy="54117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3392429" y="4208106"/>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EBD0439-FDA9-DF2C-1607-F7277394B652}"/>
              </a:ext>
            </a:extLst>
          </p:cNvPr>
          <p:cNvSpPr/>
          <p:nvPr/>
        </p:nvSpPr>
        <p:spPr>
          <a:xfrm flipV="1">
            <a:off x="2360645" y="4208106"/>
            <a:ext cx="1278294" cy="17728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791041"/>
      </p:ext>
    </p:extLst>
  </p:cSld>
  <p:clrMapOvr>
    <a:masterClrMapping/>
  </p:clrMapOvr>
  <p:transition spd="slow">
    <p:wipe/>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Enter all the journal lines, specifying the code combination and amount for each line</a:t>
            </a:r>
          </a:p>
        </p:txBody>
      </p:sp>
      <p:pic>
        <p:nvPicPr>
          <p:cNvPr id="3" name="Picture 2"/>
          <p:cNvPicPr/>
          <p:nvPr/>
        </p:nvPicPr>
        <p:blipFill>
          <a:blip r:embed="rId2"/>
          <a:stretch>
            <a:fillRect/>
          </a:stretch>
        </p:blipFill>
        <p:spPr>
          <a:xfrm>
            <a:off x="587829" y="1757362"/>
            <a:ext cx="11215395" cy="4923356"/>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461657" y="3825548"/>
            <a:ext cx="1791478" cy="83042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5047860" y="4722648"/>
            <a:ext cx="718457" cy="11994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5613114" y="4682776"/>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336516"/>
      </p:ext>
    </p:extLst>
  </p:cSld>
  <p:clrMapOvr>
    <a:masterClrMapping/>
  </p:clrMapOvr>
  <p:transition spd="slow">
    <p:wipe/>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To enter a journal line and set it as a debit, I input the amount with a positive sign.</a:t>
            </a:r>
          </a:p>
        </p:txBody>
      </p:sp>
      <p:pic>
        <p:nvPicPr>
          <p:cNvPr id="3" name="Picture 2"/>
          <p:cNvPicPr/>
          <p:nvPr/>
        </p:nvPicPr>
        <p:blipFill>
          <a:blip r:embed="rId2"/>
          <a:stretch>
            <a:fillRect/>
          </a:stretch>
        </p:blipFill>
        <p:spPr>
          <a:xfrm>
            <a:off x="541176" y="1757362"/>
            <a:ext cx="11308702" cy="4923356"/>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101011" y="2529954"/>
            <a:ext cx="746450" cy="15726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936169" y="3507528"/>
            <a:ext cx="1807031" cy="27137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flipV="1">
            <a:off x="2198911" y="2472900"/>
            <a:ext cx="3651383" cy="21431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549732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9107-89C9-6976-F894-F2DC4B82B3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5A406-7460-279E-9667-AFB587D049BB}"/>
              </a:ext>
            </a:extLst>
          </p:cNvPr>
          <p:cNvSpPr>
            <a:spLocks noGrp="1"/>
          </p:cNvSpPr>
          <p:nvPr>
            <p:ph type="title"/>
          </p:nvPr>
        </p:nvSpPr>
        <p:spPr>
          <a:xfrm>
            <a:off x="1069848" y="484632"/>
            <a:ext cx="10058400" cy="1091920"/>
          </a:xfrm>
        </p:spPr>
        <p:txBody>
          <a:bodyPr>
            <a:normAutofit/>
          </a:bodyPr>
          <a:lstStyle/>
          <a:p>
            <a:pPr algn="ctr"/>
            <a:r>
              <a:rPr lang="en-US" sz="4400" dirty="0"/>
              <a:t>Create Final Accounting</a:t>
            </a:r>
          </a:p>
        </p:txBody>
      </p:sp>
      <p:pic>
        <p:nvPicPr>
          <p:cNvPr id="12" name="Picture 11" descr="A screenshot of a computer">
            <a:extLst>
              <a:ext uri="{FF2B5EF4-FFF2-40B4-BE49-F238E27FC236}">
                <a16:creationId xmlns:a16="http://schemas.microsoft.com/office/drawing/2014/main" id="{00C5C578-EB46-A453-1B92-A6850A267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476" y="1458948"/>
            <a:ext cx="11167672" cy="5056521"/>
          </a:xfrm>
          <a:prstGeom prst="rect">
            <a:avLst/>
          </a:prstGeom>
        </p:spPr>
      </p:pic>
      <p:sp>
        <p:nvSpPr>
          <p:cNvPr id="3" name="Rectangle 2">
            <a:extLst>
              <a:ext uri="{FF2B5EF4-FFF2-40B4-BE49-F238E27FC236}">
                <a16:creationId xmlns:a16="http://schemas.microsoft.com/office/drawing/2014/main" id="{01710EBB-E773-DDA8-8DA1-632446F74C69}"/>
              </a:ext>
            </a:extLst>
          </p:cNvPr>
          <p:cNvSpPr/>
          <p:nvPr/>
        </p:nvSpPr>
        <p:spPr>
          <a:xfrm>
            <a:off x="4529470" y="3627445"/>
            <a:ext cx="1711842" cy="15948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458133"/>
      </p:ext>
    </p:extLst>
  </p:cSld>
  <p:clrMapOvr>
    <a:masterClrMapping/>
  </p:clrMapOvr>
  <p:transition spd="slow">
    <p:wipe/>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Enter Line 2 &amp; Code Combination</a:t>
            </a:r>
          </a:p>
        </p:txBody>
      </p:sp>
      <p:pic>
        <p:nvPicPr>
          <p:cNvPr id="3" name="Picture 2"/>
          <p:cNvPicPr/>
          <p:nvPr/>
        </p:nvPicPr>
        <p:blipFill>
          <a:blip r:embed="rId2"/>
          <a:stretch>
            <a:fillRect/>
          </a:stretch>
        </p:blipFill>
        <p:spPr>
          <a:xfrm>
            <a:off x="838199" y="1757362"/>
            <a:ext cx="10722429"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586063" y="3880752"/>
            <a:ext cx="1807031" cy="84053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1334276" y="2539284"/>
            <a:ext cx="746450" cy="15726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flipV="1">
            <a:off x="5088292" y="4787963"/>
            <a:ext cx="743341" cy="22257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5697090" y="478796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809654"/>
      </p:ext>
    </p:extLst>
  </p:cSld>
  <p:clrMapOvr>
    <a:masterClrMapping/>
  </p:clrMapOvr>
  <p:transition spd="slow">
    <p:wipe/>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29564"/>
          </a:xfrm>
        </p:spPr>
        <p:txBody>
          <a:bodyPr>
            <a:noAutofit/>
          </a:bodyPr>
          <a:lstStyle/>
          <a:p>
            <a:r>
              <a:rPr lang="en-US" sz="3600" dirty="0"/>
              <a:t>If it's a credit, I enter the amount with a negative sign</a:t>
            </a:r>
          </a:p>
        </p:txBody>
      </p:sp>
      <p:pic>
        <p:nvPicPr>
          <p:cNvPr id="3" name="Picture 2"/>
          <p:cNvPicPr/>
          <p:nvPr/>
        </p:nvPicPr>
        <p:blipFill>
          <a:blip r:embed="rId2"/>
          <a:stretch>
            <a:fillRect/>
          </a:stretch>
        </p:blipFill>
        <p:spPr>
          <a:xfrm>
            <a:off x="838199" y="1614196"/>
            <a:ext cx="10330543" cy="485191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197427" y="3332387"/>
            <a:ext cx="1629749" cy="27855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970881"/>
      </p:ext>
    </p:extLst>
  </p:cSld>
  <p:clrMapOvr>
    <a:masterClrMapping/>
  </p:clrMapOvr>
  <p:transition spd="slow">
    <p:wipe/>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Press Generate</a:t>
            </a:r>
          </a:p>
        </p:txBody>
      </p:sp>
      <p:pic>
        <p:nvPicPr>
          <p:cNvPr id="3" name="Picture 2"/>
          <p:cNvPicPr/>
          <p:nvPr/>
        </p:nvPicPr>
        <p:blipFill>
          <a:blip r:embed="rId2"/>
          <a:stretch>
            <a:fillRect/>
          </a:stretch>
        </p:blipFill>
        <p:spPr>
          <a:xfrm>
            <a:off x="241041" y="1757362"/>
            <a:ext cx="11709918"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3343468" y="4489383"/>
            <a:ext cx="1284516" cy="15726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521433" y="4528141"/>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60625"/>
      </p:ext>
    </p:extLst>
  </p:cSld>
  <p:clrMapOvr>
    <a:masterClrMapping/>
  </p:clrMapOvr>
  <p:transition spd="slow">
    <p:wipe/>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Click Submit</a:t>
            </a:r>
          </a:p>
        </p:txBody>
      </p:sp>
      <p:pic>
        <p:nvPicPr>
          <p:cNvPr id="3" name="Picture 2"/>
          <p:cNvPicPr/>
          <p:nvPr/>
        </p:nvPicPr>
        <p:blipFill>
          <a:blip r:embed="rId2"/>
          <a:stretch>
            <a:fillRect/>
          </a:stretch>
        </p:blipFill>
        <p:spPr>
          <a:xfrm>
            <a:off x="345233" y="1757362"/>
            <a:ext cx="11374016" cy="4960679"/>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5187819" y="4405405"/>
            <a:ext cx="531845" cy="17592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5673010" y="436018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069748"/>
      </p:ext>
    </p:extLst>
  </p:cSld>
  <p:clrMapOvr>
    <a:masterClrMapping/>
  </p:clrMapOvr>
  <p:transition spd="slow">
    <p:wipe/>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36899"/>
          </a:xfrm>
        </p:spPr>
        <p:txBody>
          <a:bodyPr>
            <a:noAutofit/>
          </a:bodyPr>
          <a:lstStyle/>
          <a:p>
            <a:r>
              <a:rPr lang="en-US" sz="2400" b="1" dirty="0"/>
              <a:t>"I enter the period and specify the journal effective date as well as the calculations effective date.“</a:t>
            </a:r>
            <a:br>
              <a:rPr lang="en-US" sz="2400" b="1" dirty="0"/>
            </a:br>
            <a:r>
              <a:rPr lang="en-US" sz="2400" b="1" dirty="0"/>
              <a:t>                                                                </a:t>
            </a:r>
            <a:r>
              <a:rPr lang="en-US" sz="2400" b="1" u="sng" dirty="0"/>
              <a:t>Click submit</a:t>
            </a:r>
          </a:p>
        </p:txBody>
      </p:sp>
      <p:pic>
        <p:nvPicPr>
          <p:cNvPr id="3" name="Picture 2"/>
          <p:cNvPicPr/>
          <p:nvPr/>
        </p:nvPicPr>
        <p:blipFill>
          <a:blip r:embed="rId2"/>
          <a:stretch>
            <a:fillRect/>
          </a:stretch>
        </p:blipFill>
        <p:spPr>
          <a:xfrm>
            <a:off x="121298" y="2093264"/>
            <a:ext cx="12070702" cy="4764736"/>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5564155" y="2819200"/>
            <a:ext cx="1909665" cy="13860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5334000" y="3223527"/>
            <a:ext cx="1909665" cy="13860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flipV="1">
            <a:off x="5215812" y="3685190"/>
            <a:ext cx="2258008" cy="39228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EBD0439-FDA9-DF2C-1607-F7277394B652}"/>
              </a:ext>
            </a:extLst>
          </p:cNvPr>
          <p:cNvSpPr/>
          <p:nvPr/>
        </p:nvSpPr>
        <p:spPr>
          <a:xfrm flipV="1">
            <a:off x="4540898" y="4209460"/>
            <a:ext cx="1023257" cy="17417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402908" y="425667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13979"/>
      </p:ext>
    </p:extLst>
  </p:cSld>
  <p:clrMapOvr>
    <a:masterClrMapping/>
  </p:clrMapOvr>
  <p:transition spd="slow">
    <p:wipe/>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"I click 'Save' to run the request."</a:t>
            </a:r>
            <a:endParaRPr lang="en-US" sz="4000" dirty="0"/>
          </a:p>
        </p:txBody>
      </p:sp>
      <p:pic>
        <p:nvPicPr>
          <p:cNvPr id="3" name="Picture 2"/>
          <p:cNvPicPr/>
          <p:nvPr/>
        </p:nvPicPr>
        <p:blipFill>
          <a:blip r:embed="rId2"/>
          <a:stretch>
            <a:fillRect/>
          </a:stretch>
        </p:blipFill>
        <p:spPr>
          <a:xfrm>
            <a:off x="323461" y="1764752"/>
            <a:ext cx="11868539"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5153607" y="4220595"/>
            <a:ext cx="2021634" cy="17412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7007290" y="4644328"/>
            <a:ext cx="9815" cy="75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3565"/>
      </p:ext>
    </p:extLst>
  </p:cSld>
  <p:clrMapOvr>
    <a:masterClrMapping/>
  </p:clrMapOvr>
  <p:transition spd="slow">
    <p:wipe/>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38320"/>
          </a:xfrm>
        </p:spPr>
        <p:txBody>
          <a:bodyPr>
            <a:noAutofit/>
          </a:bodyPr>
          <a:lstStyle/>
          <a:p>
            <a:pPr algn="ctr"/>
            <a:r>
              <a:rPr lang="en-US" sz="3600" dirty="0"/>
              <a:t>Click View&gt;&gt; select Requests</a:t>
            </a:r>
            <a:br>
              <a:rPr lang="en-US" sz="3600" dirty="0"/>
            </a:br>
            <a:r>
              <a:rPr lang="en-US" sz="3600" dirty="0"/>
              <a:t>to check the request status</a:t>
            </a:r>
          </a:p>
        </p:txBody>
      </p:sp>
      <p:pic>
        <p:nvPicPr>
          <p:cNvPr id="3" name="Picture 2"/>
          <p:cNvPicPr/>
          <p:nvPr/>
        </p:nvPicPr>
        <p:blipFill>
          <a:blip r:embed="rId2"/>
          <a:stretch>
            <a:fillRect/>
          </a:stretch>
        </p:blipFill>
        <p:spPr>
          <a:xfrm>
            <a:off x="279917" y="1757361"/>
            <a:ext cx="11747241" cy="5025993"/>
          </a:xfrm>
          <a:prstGeom prst="rect">
            <a:avLst/>
          </a:prstGeom>
        </p:spPr>
      </p:pic>
      <p:cxnSp>
        <p:nvCxnSpPr>
          <p:cNvPr id="4" name="Straight Arrow Connector 3"/>
          <p:cNvCxnSpPr/>
          <p:nvPr/>
        </p:nvCxnSpPr>
        <p:spPr>
          <a:xfrm flipH="1">
            <a:off x="980198" y="1903445"/>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384525" y="3255809"/>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652761"/>
      </p:ext>
    </p:extLst>
  </p:cSld>
  <p:clrMapOvr>
    <a:masterClrMapping/>
  </p:clrMapOvr>
  <p:transition spd="slow">
    <p:wipe/>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Click Find</a:t>
            </a:r>
            <a:br>
              <a:rPr lang="en-US" sz="4000" dirty="0"/>
            </a:br>
            <a:r>
              <a:rPr lang="en-US" sz="4000" dirty="0"/>
              <a:t>to search for the request</a:t>
            </a:r>
          </a:p>
        </p:txBody>
      </p:sp>
      <p:pic>
        <p:nvPicPr>
          <p:cNvPr id="3" name="Picture 2"/>
          <p:cNvPicPr/>
          <p:nvPr/>
        </p:nvPicPr>
        <p:blipFill>
          <a:blip r:embed="rId2"/>
          <a:stretch>
            <a:fillRect/>
          </a:stretch>
        </p:blipFill>
        <p:spPr>
          <a:xfrm>
            <a:off x="111967" y="1757362"/>
            <a:ext cx="12080033"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4435149" y="4939051"/>
            <a:ext cx="901961" cy="16479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5137763" y="4941703"/>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195207"/>
      </p:ext>
    </p:extLst>
  </p:cSld>
  <p:clrMapOvr>
    <a:masterClrMapping/>
  </p:clrMapOvr>
  <p:transition spd="slow">
    <p:wipe/>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The request will appear, showing that it is completed.</a:t>
            </a:r>
          </a:p>
        </p:txBody>
      </p:sp>
      <p:pic>
        <p:nvPicPr>
          <p:cNvPr id="3" name="Picture 2"/>
          <p:cNvPicPr/>
          <p:nvPr/>
        </p:nvPicPr>
        <p:blipFill>
          <a:blip r:embed="rId2"/>
          <a:stretch>
            <a:fillRect/>
          </a:stretch>
        </p:blipFill>
        <p:spPr>
          <a:xfrm>
            <a:off x="74645" y="1757362"/>
            <a:ext cx="12036489"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99051" y="3138242"/>
            <a:ext cx="5632582" cy="18345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4556446" y="4702576"/>
            <a:ext cx="1275187" cy="18666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5566971" y="471616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190805"/>
      </p:ext>
    </p:extLst>
  </p:cSld>
  <p:clrMapOvr>
    <a:masterClrMapping/>
  </p:clrMapOvr>
  <p:transition spd="slow">
    <p:wipe/>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Journals&gt;&gt;Enter</a:t>
            </a:r>
            <a:br>
              <a:rPr lang="en-US" sz="3600" dirty="0"/>
            </a:br>
            <a:r>
              <a:rPr lang="en-US" sz="3600" dirty="0"/>
              <a:t>to review the journal</a:t>
            </a:r>
          </a:p>
        </p:txBody>
      </p:sp>
      <p:pic>
        <p:nvPicPr>
          <p:cNvPr id="3" name="Picture 2"/>
          <p:cNvPicPr/>
          <p:nvPr/>
        </p:nvPicPr>
        <p:blipFill>
          <a:blip r:embed="rId2"/>
          <a:stretch>
            <a:fillRect/>
          </a:stretch>
        </p:blipFill>
        <p:spPr>
          <a:xfrm>
            <a:off x="195943" y="1757362"/>
            <a:ext cx="11915192" cy="5035324"/>
          </a:xfrm>
          <a:prstGeom prst="rect">
            <a:avLst/>
          </a:prstGeom>
        </p:spPr>
      </p:pic>
      <p:cxnSp>
        <p:nvCxnSpPr>
          <p:cNvPr id="4" name="Straight Arrow Connector 3"/>
          <p:cNvCxnSpPr/>
          <p:nvPr/>
        </p:nvCxnSpPr>
        <p:spPr>
          <a:xfrm flipH="1">
            <a:off x="1349534" y="2822050"/>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372081" y="2928596"/>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70098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C2815-9111-E01B-99F7-60C3FEEF3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6AFBC-CD26-81A0-1878-DF836CB17F2B}"/>
              </a:ext>
            </a:extLst>
          </p:cNvPr>
          <p:cNvSpPr>
            <a:spLocks noGrp="1"/>
          </p:cNvSpPr>
          <p:nvPr>
            <p:ph type="title"/>
          </p:nvPr>
        </p:nvSpPr>
        <p:spPr>
          <a:xfrm>
            <a:off x="838200" y="365125"/>
            <a:ext cx="10515600" cy="879059"/>
          </a:xfrm>
        </p:spPr>
        <p:txBody>
          <a:bodyPr>
            <a:normAutofit/>
          </a:bodyPr>
          <a:lstStyle/>
          <a:p>
            <a:pPr algn="ctr"/>
            <a:r>
              <a:rPr lang="en-US" sz="4800" dirty="0"/>
              <a:t>View accounting entry</a:t>
            </a:r>
          </a:p>
        </p:txBody>
      </p:sp>
      <p:pic>
        <p:nvPicPr>
          <p:cNvPr id="14" name="Picture 13" descr="A screenshot of a computer">
            <a:extLst>
              <a:ext uri="{FF2B5EF4-FFF2-40B4-BE49-F238E27FC236}">
                <a16:creationId xmlns:a16="http://schemas.microsoft.com/office/drawing/2014/main" id="{345F89CD-99F4-CDBF-45A1-C68C83148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4110"/>
            <a:ext cx="10914089" cy="4959176"/>
          </a:xfrm>
          <a:prstGeom prst="rect">
            <a:avLst/>
          </a:prstGeom>
        </p:spPr>
      </p:pic>
      <p:sp>
        <p:nvSpPr>
          <p:cNvPr id="3" name="Rectangle 2">
            <a:extLst>
              <a:ext uri="{FF2B5EF4-FFF2-40B4-BE49-F238E27FC236}">
                <a16:creationId xmlns:a16="http://schemas.microsoft.com/office/drawing/2014/main" id="{7627EC85-F0E3-09F3-509A-AB8C624F6FC6}"/>
              </a:ext>
            </a:extLst>
          </p:cNvPr>
          <p:cNvSpPr/>
          <p:nvPr/>
        </p:nvSpPr>
        <p:spPr>
          <a:xfrm>
            <a:off x="2327660" y="1934429"/>
            <a:ext cx="1041990" cy="17012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577016" y="1731906"/>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809603"/>
      </p:ext>
    </p:extLst>
  </p:cSld>
  <p:clrMapOvr>
    <a:masterClrMapping/>
  </p:clrMapOvr>
  <p:transition spd="slow">
    <p:wipe/>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72730"/>
          </a:xfrm>
        </p:spPr>
        <p:txBody>
          <a:bodyPr>
            <a:noAutofit/>
          </a:bodyPr>
          <a:lstStyle/>
          <a:p>
            <a:r>
              <a:rPr lang="en-US" sz="2400" dirty="0"/>
              <a:t>When Search To review the journal, I enter the batch details and specify the source as </a:t>
            </a:r>
            <a:r>
              <a:rPr lang="en-US" sz="2400" u="sng" dirty="0"/>
              <a:t>Recurring</a:t>
            </a:r>
            <a:r>
              <a:rPr lang="en-US" sz="2400" dirty="0"/>
              <a:t> to indicate that it is a recurring journal entry</a:t>
            </a:r>
          </a:p>
        </p:txBody>
      </p:sp>
      <p:pic>
        <p:nvPicPr>
          <p:cNvPr id="3" name="Picture 2"/>
          <p:cNvPicPr/>
          <p:nvPr/>
        </p:nvPicPr>
        <p:blipFill>
          <a:blip r:embed="rId2"/>
          <a:stretch>
            <a:fillRect/>
          </a:stretch>
        </p:blipFill>
        <p:spPr>
          <a:xfrm>
            <a:off x="139959" y="1757362"/>
            <a:ext cx="11905861"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2379305" y="3138240"/>
            <a:ext cx="3694923" cy="20211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2258007" y="3595442"/>
            <a:ext cx="1660849" cy="12747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BD0439-FDA9-DF2C-1607-F7277394B652}"/>
              </a:ext>
            </a:extLst>
          </p:cNvPr>
          <p:cNvSpPr/>
          <p:nvPr/>
        </p:nvSpPr>
        <p:spPr>
          <a:xfrm flipV="1">
            <a:off x="4516015" y="4851917"/>
            <a:ext cx="1660849" cy="33590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EBD0439-FDA9-DF2C-1607-F7277394B652}"/>
              </a:ext>
            </a:extLst>
          </p:cNvPr>
          <p:cNvSpPr/>
          <p:nvPr/>
        </p:nvSpPr>
        <p:spPr>
          <a:xfrm flipV="1">
            <a:off x="5346439" y="5464430"/>
            <a:ext cx="895741" cy="32987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6176864" y="5628039"/>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152133"/>
      </p:ext>
    </p:extLst>
  </p:cSld>
  <p:clrMapOvr>
    <a:masterClrMapping/>
  </p:clrMapOvr>
  <p:transition spd="slow">
    <p:wipe/>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102" y="345233"/>
            <a:ext cx="10560698" cy="1884783"/>
          </a:xfrm>
        </p:spPr>
        <p:txBody>
          <a:bodyPr>
            <a:noAutofit/>
          </a:bodyPr>
          <a:lstStyle/>
          <a:p>
            <a:r>
              <a:rPr lang="en-US" sz="2400" b="1" dirty="0"/>
              <a:t>"Once the journal is displayed,  </a:t>
            </a:r>
            <a:br>
              <a:rPr lang="en-US" sz="2400" dirty="0"/>
            </a:br>
            <a:r>
              <a:rPr lang="en-US" sz="2400" b="1" dirty="0"/>
              <a:t>                                                          </a:t>
            </a:r>
            <a:r>
              <a:rPr lang="en-US" sz="2400" b="1" u="sng" dirty="0"/>
              <a:t>click Review Journal</a:t>
            </a:r>
            <a:br>
              <a:rPr lang="en-US" sz="2400" dirty="0"/>
            </a:br>
            <a:r>
              <a:rPr lang="en-US" sz="2400" b="1" dirty="0"/>
              <a:t>to verify the entries, amounts, and account combinations before proceeding with the posting."</a:t>
            </a:r>
            <a:endParaRPr lang="en-US" sz="2400" dirty="0"/>
          </a:p>
        </p:txBody>
      </p:sp>
      <p:pic>
        <p:nvPicPr>
          <p:cNvPr id="3" name="Picture 2"/>
          <p:cNvPicPr/>
          <p:nvPr/>
        </p:nvPicPr>
        <p:blipFill>
          <a:blip r:embed="rId2"/>
          <a:stretch>
            <a:fillRect/>
          </a:stretch>
        </p:blipFill>
        <p:spPr>
          <a:xfrm>
            <a:off x="111967" y="1968758"/>
            <a:ext cx="11924523" cy="4823927"/>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279917" y="2631233"/>
            <a:ext cx="7371185" cy="27058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BD0439-FDA9-DF2C-1607-F7277394B652}"/>
              </a:ext>
            </a:extLst>
          </p:cNvPr>
          <p:cNvSpPr/>
          <p:nvPr/>
        </p:nvSpPr>
        <p:spPr>
          <a:xfrm flipV="1">
            <a:off x="279916" y="5060301"/>
            <a:ext cx="1436917" cy="22082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1511558" y="5090969"/>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013121"/>
      </p:ext>
    </p:extLst>
  </p:cSld>
  <p:clrMapOvr>
    <a:masterClrMapping/>
  </p:clrMapOvr>
  <p:transition spd="slow">
    <p:wipe/>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1257"/>
            <a:ext cx="10515600" cy="1735494"/>
          </a:xfrm>
        </p:spPr>
        <p:txBody>
          <a:bodyPr>
            <a:noAutofit/>
          </a:bodyPr>
          <a:lstStyle/>
          <a:p>
            <a:r>
              <a:rPr lang="en-US" sz="2800" dirty="0"/>
              <a:t>"After verifying that everything is correct, I proceed with posting the journal."</a:t>
            </a:r>
            <a:br>
              <a:rPr lang="en-US" sz="2800" dirty="0"/>
            </a:br>
            <a:r>
              <a:rPr lang="en-US" sz="2800" dirty="0"/>
              <a:t>                                                 </a:t>
            </a:r>
            <a:r>
              <a:rPr lang="en-US" sz="2800" u="sng" dirty="0"/>
              <a:t>Click Post</a:t>
            </a:r>
          </a:p>
        </p:txBody>
      </p:sp>
      <p:pic>
        <p:nvPicPr>
          <p:cNvPr id="3" name="Picture 2"/>
          <p:cNvPicPr/>
          <p:nvPr/>
        </p:nvPicPr>
        <p:blipFill>
          <a:blip r:embed="rId2"/>
          <a:stretch>
            <a:fillRect/>
          </a:stretch>
        </p:blipFill>
        <p:spPr>
          <a:xfrm>
            <a:off x="102636" y="1757362"/>
            <a:ext cx="11986727" cy="5100638"/>
          </a:xfrm>
          <a:prstGeom prst="rect">
            <a:avLst/>
          </a:prstGeom>
        </p:spPr>
      </p:pic>
      <p:sp>
        <p:nvSpPr>
          <p:cNvPr id="6" name="Rectangle 5">
            <a:extLst>
              <a:ext uri="{FF2B5EF4-FFF2-40B4-BE49-F238E27FC236}">
                <a16:creationId xmlns:a16="http://schemas.microsoft.com/office/drawing/2014/main" id="{6EBD0439-FDA9-DF2C-1607-F7277394B652}"/>
              </a:ext>
            </a:extLst>
          </p:cNvPr>
          <p:cNvSpPr/>
          <p:nvPr/>
        </p:nvSpPr>
        <p:spPr>
          <a:xfrm flipV="1">
            <a:off x="998376" y="2472612"/>
            <a:ext cx="3788227" cy="30791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EBD0439-FDA9-DF2C-1607-F7277394B652}"/>
              </a:ext>
            </a:extLst>
          </p:cNvPr>
          <p:cNvSpPr/>
          <p:nvPr/>
        </p:nvSpPr>
        <p:spPr>
          <a:xfrm flipV="1">
            <a:off x="450979" y="3769567"/>
            <a:ext cx="4596881" cy="43853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BD0439-FDA9-DF2C-1607-F7277394B652}"/>
              </a:ext>
            </a:extLst>
          </p:cNvPr>
          <p:cNvSpPr/>
          <p:nvPr/>
        </p:nvSpPr>
        <p:spPr>
          <a:xfrm flipV="1">
            <a:off x="4786603" y="2575249"/>
            <a:ext cx="1530221" cy="68113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EBD0439-FDA9-DF2C-1607-F7277394B652}"/>
              </a:ext>
            </a:extLst>
          </p:cNvPr>
          <p:cNvSpPr/>
          <p:nvPr/>
        </p:nvSpPr>
        <p:spPr>
          <a:xfrm flipV="1">
            <a:off x="2920482" y="2737075"/>
            <a:ext cx="1866121" cy="75578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BD0439-FDA9-DF2C-1607-F7277394B652}"/>
              </a:ext>
            </a:extLst>
          </p:cNvPr>
          <p:cNvSpPr/>
          <p:nvPr/>
        </p:nvSpPr>
        <p:spPr>
          <a:xfrm flipV="1">
            <a:off x="450979" y="5449078"/>
            <a:ext cx="1340499" cy="25513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1576872" y="546518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418371"/>
      </p:ext>
    </p:extLst>
  </p:cSld>
  <p:clrMapOvr>
    <a:masterClrMapping/>
  </p:clrMapOvr>
  <p:transition spd="slow">
    <p:wipe/>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"Once the journal is posted, I run the request to process and confirm the posting in the system."</a:t>
            </a:r>
          </a:p>
        </p:txBody>
      </p:sp>
      <p:pic>
        <p:nvPicPr>
          <p:cNvPr id="3" name="Picture 2"/>
          <p:cNvPicPr/>
          <p:nvPr/>
        </p:nvPicPr>
        <p:blipFill>
          <a:blip r:embed="rId2"/>
          <a:stretch>
            <a:fillRect/>
          </a:stretch>
        </p:blipFill>
        <p:spPr>
          <a:xfrm>
            <a:off x="93305" y="1757362"/>
            <a:ext cx="12027159" cy="5100638"/>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5162938" y="4180115"/>
            <a:ext cx="1956319" cy="24259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018833"/>
      </p:ext>
    </p:extLst>
  </p:cSld>
  <p:clrMapOvr>
    <a:masterClrMapping/>
  </p:clrMapOvr>
  <p:transition spd="slow">
    <p:wipe/>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View&gt;&gt; Requests</a:t>
            </a:r>
            <a:br>
              <a:rPr lang="en-US" sz="3600" dirty="0"/>
            </a:br>
            <a:r>
              <a:rPr lang="en-US" sz="3600" b="1" dirty="0"/>
              <a:t>to check the request</a:t>
            </a:r>
            <a:endParaRPr lang="en-US" sz="3600" dirty="0"/>
          </a:p>
        </p:txBody>
      </p:sp>
      <p:pic>
        <p:nvPicPr>
          <p:cNvPr id="3" name="Picture 2"/>
          <p:cNvPicPr/>
          <p:nvPr/>
        </p:nvPicPr>
        <p:blipFill>
          <a:blip r:embed="rId2"/>
          <a:stretch>
            <a:fillRect/>
          </a:stretch>
        </p:blipFill>
        <p:spPr>
          <a:xfrm>
            <a:off x="121298" y="1757362"/>
            <a:ext cx="12070702" cy="5100638"/>
          </a:xfrm>
          <a:prstGeom prst="rect">
            <a:avLst/>
          </a:prstGeom>
        </p:spPr>
      </p:pic>
      <p:cxnSp>
        <p:nvCxnSpPr>
          <p:cNvPr id="4" name="Straight Arrow Connector 3"/>
          <p:cNvCxnSpPr/>
          <p:nvPr/>
        </p:nvCxnSpPr>
        <p:spPr>
          <a:xfrm flipH="1">
            <a:off x="838200" y="190089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326503" y="3303596"/>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123502"/>
      </p:ext>
    </p:extLst>
  </p:cSld>
  <p:clrMapOvr>
    <a:masterClrMapping/>
  </p:clrMapOvr>
  <p:transition spd="slow">
    <p:wipe/>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59618"/>
          </a:xfrm>
        </p:spPr>
        <p:txBody>
          <a:bodyPr>
            <a:noAutofit/>
          </a:bodyPr>
          <a:lstStyle/>
          <a:p>
            <a:r>
              <a:rPr lang="en-US" sz="2000" dirty="0"/>
              <a:t>"Once I check the request, it will show as 'Completed,' indicating that the process has been successfully executed."</a:t>
            </a:r>
            <a:br>
              <a:rPr lang="en-US" sz="2000" dirty="0"/>
            </a:br>
            <a:r>
              <a:rPr lang="en-US" sz="2000" dirty="0"/>
              <a:t>"After the request is marked as Completed, </a:t>
            </a:r>
            <a:br>
              <a:rPr lang="en-US" sz="2000" dirty="0"/>
            </a:br>
            <a:r>
              <a:rPr lang="en-US" sz="2000" dirty="0"/>
              <a:t>                                                               Click View Output</a:t>
            </a:r>
          </a:p>
        </p:txBody>
      </p:sp>
      <p:pic>
        <p:nvPicPr>
          <p:cNvPr id="3" name="Picture 2"/>
          <p:cNvPicPr/>
          <p:nvPr/>
        </p:nvPicPr>
        <p:blipFill>
          <a:blip r:embed="rId2"/>
          <a:stretch>
            <a:fillRect/>
          </a:stretch>
        </p:blipFill>
        <p:spPr>
          <a:xfrm>
            <a:off x="-1" y="1894114"/>
            <a:ext cx="12192001" cy="4963886"/>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52400" y="3227161"/>
            <a:ext cx="5623249" cy="17851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5775649" y="4738720"/>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EBD0439-FDA9-DF2C-1607-F7277394B652}"/>
              </a:ext>
            </a:extLst>
          </p:cNvPr>
          <p:cNvSpPr/>
          <p:nvPr/>
        </p:nvSpPr>
        <p:spPr>
          <a:xfrm flipV="1">
            <a:off x="4525346" y="4738720"/>
            <a:ext cx="1250303" cy="195942"/>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229496"/>
      </p:ext>
    </p:extLst>
  </p:cSld>
  <p:clrMapOvr>
    <a:masterClrMapping/>
  </p:clrMapOvr>
  <p:transition spd="slow">
    <p:wipe/>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371877"/>
          </a:xfrm>
        </p:spPr>
        <p:txBody>
          <a:bodyPr>
            <a:noAutofit/>
          </a:bodyPr>
          <a:lstStyle/>
          <a:p>
            <a:r>
              <a:rPr lang="en-US" sz="3600" dirty="0"/>
              <a:t>to review the generated report or verify the processed journal details."</a:t>
            </a:r>
          </a:p>
        </p:txBody>
      </p:sp>
      <p:pic>
        <p:nvPicPr>
          <p:cNvPr id="3" name="Picture 2"/>
          <p:cNvPicPr/>
          <p:nvPr/>
        </p:nvPicPr>
        <p:blipFill>
          <a:blip r:embed="rId2"/>
          <a:stretch>
            <a:fillRect/>
          </a:stretch>
        </p:blipFill>
        <p:spPr>
          <a:xfrm>
            <a:off x="32656" y="1690688"/>
            <a:ext cx="12159343" cy="5167312"/>
          </a:xfrm>
          <a:prstGeom prst="rect">
            <a:avLst/>
          </a:prstGeom>
        </p:spPr>
      </p:pic>
      <p:sp>
        <p:nvSpPr>
          <p:cNvPr id="4" name="Rectangle 3">
            <a:extLst>
              <a:ext uri="{FF2B5EF4-FFF2-40B4-BE49-F238E27FC236}">
                <a16:creationId xmlns:a16="http://schemas.microsoft.com/office/drawing/2014/main" id="{6EBD0439-FDA9-DF2C-1607-F7277394B652}"/>
              </a:ext>
            </a:extLst>
          </p:cNvPr>
          <p:cNvSpPr/>
          <p:nvPr/>
        </p:nvSpPr>
        <p:spPr>
          <a:xfrm flipV="1">
            <a:off x="18662" y="2690294"/>
            <a:ext cx="3648269" cy="72470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568863"/>
      </p:ext>
    </p:extLst>
  </p:cSld>
  <p:clrMapOvr>
    <a:masterClrMapping/>
  </p:clrMapOvr>
  <p:transition spd="slow">
    <p:wipe/>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9F927-4712-3116-0900-B4BE2EE9117E}"/>
              </a:ext>
            </a:extLst>
          </p:cNvPr>
          <p:cNvSpPr>
            <a:spLocks noGrp="1"/>
          </p:cNvSpPr>
          <p:nvPr>
            <p:ph type="title"/>
          </p:nvPr>
        </p:nvSpPr>
        <p:spPr/>
        <p:txBody>
          <a:bodyPr>
            <a:normAutofit fontScale="90000"/>
          </a:bodyPr>
          <a:lstStyle/>
          <a:p>
            <a:pPr algn="ctr"/>
            <a:br>
              <a:rPr lang="en-GB" dirty="0"/>
            </a:br>
            <a:br>
              <a:rPr lang="en-GB" dirty="0"/>
            </a:br>
            <a:br>
              <a:rPr lang="en-GB" dirty="0"/>
            </a:br>
            <a:br>
              <a:rPr lang="en-GB" dirty="0"/>
            </a:br>
            <a:br>
              <a:rPr lang="en-GB" dirty="0"/>
            </a:br>
            <a:br>
              <a:rPr lang="en-GB" dirty="0"/>
            </a:br>
            <a:br>
              <a:rPr lang="en-GB" dirty="0"/>
            </a:br>
            <a:r>
              <a:rPr lang="en-GB" b="1" u="sng" dirty="0"/>
              <a:t>closing period by </a:t>
            </a:r>
            <a:r>
              <a:rPr lang="en-GB" b="1" u="sng" dirty="0" err="1"/>
              <a:t>gl</a:t>
            </a:r>
            <a:endParaRPr lang="en-GB" dirty="0"/>
          </a:p>
        </p:txBody>
      </p:sp>
    </p:spTree>
    <p:extLst>
      <p:ext uri="{BB962C8B-B14F-4D97-AF65-F5344CB8AC3E}">
        <p14:creationId xmlns:p14="http://schemas.microsoft.com/office/powerpoint/2010/main" val="2636969575"/>
      </p:ext>
    </p:extLst>
  </p:cSld>
  <p:clrMapOvr>
    <a:masterClrMapping/>
  </p:clrMapOvr>
  <p:transition spd="slow">
    <p:wipe/>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4703A-F900-AF09-DC73-7F61682C4740}"/>
              </a:ext>
            </a:extLst>
          </p:cNvPr>
          <p:cNvSpPr>
            <a:spLocks noGrp="1"/>
          </p:cNvSpPr>
          <p:nvPr>
            <p:ph type="title"/>
          </p:nvPr>
        </p:nvSpPr>
        <p:spPr>
          <a:xfrm>
            <a:off x="589684" y="286303"/>
            <a:ext cx="10058400" cy="628139"/>
          </a:xfrm>
        </p:spPr>
        <p:txBody>
          <a:bodyPr>
            <a:normAutofit/>
          </a:bodyPr>
          <a:lstStyle/>
          <a:p>
            <a:r>
              <a:rPr lang="en-GB" sz="2400" dirty="0">
                <a:latin typeface="Cambria"/>
                <a:ea typeface="Cambria"/>
              </a:rPr>
              <a:t>Closing period </a:t>
            </a:r>
            <a:r>
              <a:rPr lang="en-GB" sz="1800" dirty="0">
                <a:latin typeface="Cambria"/>
                <a:ea typeface="Cambria"/>
              </a:rPr>
              <a:t>:</a:t>
            </a:r>
            <a:r>
              <a:rPr lang="en-GB" sz="2000" dirty="0">
                <a:latin typeface="Cambria"/>
                <a:ea typeface="Cambria"/>
              </a:rPr>
              <a:t>from responsibility general ledger select setup menu</a:t>
            </a:r>
          </a:p>
        </p:txBody>
      </p:sp>
      <p:pic>
        <p:nvPicPr>
          <p:cNvPr id="3" name="Picture 2" descr="A screenshot of a computer&#10;&#10;AI-generated content may be incorrect.">
            <a:extLst>
              <a:ext uri="{FF2B5EF4-FFF2-40B4-BE49-F238E27FC236}">
                <a16:creationId xmlns:a16="http://schemas.microsoft.com/office/drawing/2014/main" id="{F6AD9A20-3BFD-F4D0-A52F-7B7C7FA4FE80}"/>
              </a:ext>
            </a:extLst>
          </p:cNvPr>
          <p:cNvPicPr>
            <a:picLocks noChangeAspect="1"/>
          </p:cNvPicPr>
          <p:nvPr/>
        </p:nvPicPr>
        <p:blipFill>
          <a:blip r:embed="rId2"/>
          <a:stretch>
            <a:fillRect/>
          </a:stretch>
        </p:blipFill>
        <p:spPr>
          <a:xfrm>
            <a:off x="-2505" y="918576"/>
            <a:ext cx="12019557" cy="5939422"/>
          </a:xfrm>
          <a:prstGeom prst="rect">
            <a:avLst/>
          </a:prstGeom>
        </p:spPr>
      </p:pic>
      <p:cxnSp>
        <p:nvCxnSpPr>
          <p:cNvPr id="4" name="Straight Arrow Connector 3">
            <a:extLst>
              <a:ext uri="{FF2B5EF4-FFF2-40B4-BE49-F238E27FC236}">
                <a16:creationId xmlns:a16="http://schemas.microsoft.com/office/drawing/2014/main" id="{5500503E-EE36-C8EB-2892-B9A4B2EE59A3}"/>
              </a:ext>
            </a:extLst>
          </p:cNvPr>
          <p:cNvCxnSpPr/>
          <p:nvPr/>
        </p:nvCxnSpPr>
        <p:spPr>
          <a:xfrm>
            <a:off x="3668240" y="3836250"/>
            <a:ext cx="924060" cy="6580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280570"/>
      </p:ext>
    </p:extLst>
  </p:cSld>
  <p:clrMapOvr>
    <a:masterClrMapping/>
  </p:clrMapOvr>
  <p:transition spd="slow">
    <p:wipe/>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A0E5-1917-47F8-2C60-18A2AFC0A27E}"/>
              </a:ext>
            </a:extLst>
          </p:cNvPr>
          <p:cNvSpPr>
            <a:spLocks noGrp="1"/>
          </p:cNvSpPr>
          <p:nvPr>
            <p:ph type="title"/>
          </p:nvPr>
        </p:nvSpPr>
        <p:spPr>
          <a:xfrm>
            <a:off x="3042697" y="171482"/>
            <a:ext cx="7761962" cy="711645"/>
          </a:xfrm>
        </p:spPr>
        <p:txBody>
          <a:bodyPr>
            <a:normAutofit/>
          </a:bodyPr>
          <a:lstStyle/>
          <a:p>
            <a:r>
              <a:rPr lang="en-GB" sz="2400" dirty="0"/>
              <a:t>Select open/close function</a:t>
            </a:r>
          </a:p>
        </p:txBody>
      </p:sp>
      <p:pic>
        <p:nvPicPr>
          <p:cNvPr id="3" name="Picture 2" descr="A screenshot of a computer&#10;&#10;AI-generated content may be incorrect.">
            <a:extLst>
              <a:ext uri="{FF2B5EF4-FFF2-40B4-BE49-F238E27FC236}">
                <a16:creationId xmlns:a16="http://schemas.microsoft.com/office/drawing/2014/main" id="{37AE50C1-AB5B-A0F4-0394-06107C5A649D}"/>
              </a:ext>
            </a:extLst>
          </p:cNvPr>
          <p:cNvPicPr>
            <a:picLocks noChangeAspect="1"/>
          </p:cNvPicPr>
          <p:nvPr/>
        </p:nvPicPr>
        <p:blipFill>
          <a:blip r:embed="rId2"/>
          <a:stretch>
            <a:fillRect/>
          </a:stretch>
        </p:blipFill>
        <p:spPr>
          <a:xfrm>
            <a:off x="289385" y="887260"/>
            <a:ext cx="11613231" cy="5793288"/>
          </a:xfrm>
          <a:prstGeom prst="rect">
            <a:avLst/>
          </a:prstGeom>
        </p:spPr>
      </p:pic>
    </p:spTree>
    <p:extLst>
      <p:ext uri="{BB962C8B-B14F-4D97-AF65-F5344CB8AC3E}">
        <p14:creationId xmlns:p14="http://schemas.microsoft.com/office/powerpoint/2010/main" val="254433430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AF41-2961-4382-2BE3-1B7C5FC0977A}"/>
              </a:ext>
            </a:extLst>
          </p:cNvPr>
          <p:cNvSpPr>
            <a:spLocks noGrp="1"/>
          </p:cNvSpPr>
          <p:nvPr>
            <p:ph type="title"/>
          </p:nvPr>
        </p:nvSpPr>
        <p:spPr>
          <a:xfrm>
            <a:off x="838200" y="365125"/>
            <a:ext cx="10515600" cy="744147"/>
          </a:xfrm>
        </p:spPr>
        <p:txBody>
          <a:bodyPr>
            <a:normAutofit/>
          </a:bodyPr>
          <a:lstStyle/>
          <a:p>
            <a:pPr algn="ctr"/>
            <a:r>
              <a:rPr lang="en-US" sz="4400" dirty="0"/>
              <a:t>Transaction’s journal entry</a:t>
            </a:r>
          </a:p>
        </p:txBody>
      </p:sp>
      <p:pic>
        <p:nvPicPr>
          <p:cNvPr id="16" name="Picture 15" descr="A screenshot of a computer">
            <a:extLst>
              <a:ext uri="{FF2B5EF4-FFF2-40B4-BE49-F238E27FC236}">
                <a16:creationId xmlns:a16="http://schemas.microsoft.com/office/drawing/2014/main" id="{24F79F6C-367F-CA47-037F-1EFEC6F13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24" y="1109272"/>
            <a:ext cx="11143552" cy="5252291"/>
          </a:xfrm>
          <a:prstGeom prst="rect">
            <a:avLst/>
          </a:prstGeom>
        </p:spPr>
      </p:pic>
    </p:spTree>
    <p:extLst>
      <p:ext uri="{BB962C8B-B14F-4D97-AF65-F5344CB8AC3E}">
        <p14:creationId xmlns:p14="http://schemas.microsoft.com/office/powerpoint/2010/main" val="1535102274"/>
      </p:ext>
    </p:extLst>
  </p:cSld>
  <p:clrMapOvr>
    <a:masterClrMapping/>
  </p:clrMapOvr>
  <p:transition spd="slow">
    <p:wipe/>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AFCD-4588-1D2D-1745-75BEF076BF7A}"/>
              </a:ext>
            </a:extLst>
          </p:cNvPr>
          <p:cNvSpPr>
            <a:spLocks noGrp="1"/>
          </p:cNvSpPr>
          <p:nvPr>
            <p:ph type="title"/>
          </p:nvPr>
        </p:nvSpPr>
        <p:spPr>
          <a:xfrm>
            <a:off x="2583410" y="129728"/>
            <a:ext cx="7208730" cy="596823"/>
          </a:xfrm>
        </p:spPr>
        <p:txBody>
          <a:bodyPr>
            <a:noAutofit/>
          </a:bodyPr>
          <a:lstStyle/>
          <a:p>
            <a:r>
              <a:rPr lang="en-GB" sz="2800" dirty="0">
                <a:latin typeface="Cambria"/>
                <a:ea typeface="Cambria"/>
              </a:rPr>
              <a:t>Select the period</a:t>
            </a:r>
          </a:p>
        </p:txBody>
      </p:sp>
      <p:pic>
        <p:nvPicPr>
          <p:cNvPr id="8" name="Picture 7" descr="A screenshot of a computer&#10;&#10;AI-generated content may be incorrect.">
            <a:extLst>
              <a:ext uri="{FF2B5EF4-FFF2-40B4-BE49-F238E27FC236}">
                <a16:creationId xmlns:a16="http://schemas.microsoft.com/office/drawing/2014/main" id="{E17EDBDA-A651-B69C-6B3A-646B99EA5314}"/>
              </a:ext>
            </a:extLst>
          </p:cNvPr>
          <p:cNvPicPr>
            <a:picLocks noChangeAspect="1"/>
          </p:cNvPicPr>
          <p:nvPr/>
        </p:nvPicPr>
        <p:blipFill>
          <a:blip r:embed="rId2"/>
          <a:stretch>
            <a:fillRect/>
          </a:stretch>
        </p:blipFill>
        <p:spPr>
          <a:xfrm>
            <a:off x="101218" y="605426"/>
            <a:ext cx="12000003" cy="6095999"/>
          </a:xfrm>
          <a:prstGeom prst="rect">
            <a:avLst/>
          </a:prstGeom>
        </p:spPr>
      </p:pic>
      <p:cxnSp>
        <p:nvCxnSpPr>
          <p:cNvPr id="12" name="Straight Arrow Connector 11">
            <a:extLst>
              <a:ext uri="{FF2B5EF4-FFF2-40B4-BE49-F238E27FC236}">
                <a16:creationId xmlns:a16="http://schemas.microsoft.com/office/drawing/2014/main" id="{9575F406-EC96-7078-3688-2E3EA70A4477}"/>
              </a:ext>
            </a:extLst>
          </p:cNvPr>
          <p:cNvCxnSpPr/>
          <p:nvPr/>
        </p:nvCxnSpPr>
        <p:spPr>
          <a:xfrm>
            <a:off x="3468999" y="5116417"/>
            <a:ext cx="784550" cy="4678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402313"/>
      </p:ext>
    </p:extLst>
  </p:cSld>
  <p:clrMapOvr>
    <a:masterClrMapping/>
  </p:clrMapOvr>
  <p:transition spd="slow">
    <p:wipe/>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2512-07E6-2EA6-0DFA-63BCD61CDE4D}"/>
              </a:ext>
            </a:extLst>
          </p:cNvPr>
          <p:cNvSpPr>
            <a:spLocks noGrp="1"/>
          </p:cNvSpPr>
          <p:nvPr>
            <p:ph type="title"/>
          </p:nvPr>
        </p:nvSpPr>
        <p:spPr>
          <a:xfrm>
            <a:off x="1633520" y="338495"/>
            <a:ext cx="10058400" cy="304551"/>
          </a:xfrm>
        </p:spPr>
        <p:txBody>
          <a:bodyPr>
            <a:noAutofit/>
          </a:bodyPr>
          <a:lstStyle/>
          <a:p>
            <a:r>
              <a:rPr lang="en-GB" sz="2400" dirty="0"/>
              <a:t>Select the status closed then ctrl save</a:t>
            </a:r>
          </a:p>
        </p:txBody>
      </p:sp>
      <p:pic>
        <p:nvPicPr>
          <p:cNvPr id="5" name="Picture 4" descr="A screenshot of a computer&#10;&#10;AI-generated content may be incorrect.">
            <a:extLst>
              <a:ext uri="{FF2B5EF4-FFF2-40B4-BE49-F238E27FC236}">
                <a16:creationId xmlns:a16="http://schemas.microsoft.com/office/drawing/2014/main" id="{588DBB11-DAB1-67DD-9D89-7DB7DD50D143}"/>
              </a:ext>
            </a:extLst>
          </p:cNvPr>
          <p:cNvPicPr>
            <a:picLocks noChangeAspect="1"/>
          </p:cNvPicPr>
          <p:nvPr/>
        </p:nvPicPr>
        <p:blipFill>
          <a:blip r:embed="rId2"/>
          <a:stretch>
            <a:fillRect/>
          </a:stretch>
        </p:blipFill>
        <p:spPr>
          <a:xfrm>
            <a:off x="339547" y="782877"/>
            <a:ext cx="11512906" cy="5960302"/>
          </a:xfrm>
          <a:prstGeom prst="rect">
            <a:avLst/>
          </a:prstGeom>
        </p:spPr>
      </p:pic>
      <p:cxnSp>
        <p:nvCxnSpPr>
          <p:cNvPr id="6" name="Straight Arrow Connector 5">
            <a:extLst>
              <a:ext uri="{FF2B5EF4-FFF2-40B4-BE49-F238E27FC236}">
                <a16:creationId xmlns:a16="http://schemas.microsoft.com/office/drawing/2014/main" id="{4A35A203-754A-322F-890C-4630B8B58305}"/>
              </a:ext>
            </a:extLst>
          </p:cNvPr>
          <p:cNvCxnSpPr>
            <a:cxnSpLocks/>
          </p:cNvCxnSpPr>
          <p:nvPr/>
        </p:nvCxnSpPr>
        <p:spPr>
          <a:xfrm flipH="1">
            <a:off x="2729665" y="3462996"/>
            <a:ext cx="628119" cy="7369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37150"/>
      </p:ext>
    </p:extLst>
  </p:cSld>
  <p:clrMapOvr>
    <a:masterClrMapping/>
  </p:clrMapOvr>
  <p:transition spd="slow">
    <p:wip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2FBAA47F-C0E9-483D-FC3D-D6B76138BBC3}"/>
              </a:ext>
            </a:extLst>
          </p:cNvPr>
          <p:cNvPicPr>
            <a:picLocks noChangeAspect="1"/>
          </p:cNvPicPr>
          <p:nvPr/>
        </p:nvPicPr>
        <p:blipFill>
          <a:blip r:embed="rId2"/>
          <a:stretch>
            <a:fillRect/>
          </a:stretch>
        </p:blipFill>
        <p:spPr>
          <a:xfrm>
            <a:off x="199076" y="563672"/>
            <a:ext cx="11793846" cy="6200384"/>
          </a:xfrm>
          <a:prstGeom prst="rect">
            <a:avLst/>
          </a:prstGeom>
        </p:spPr>
      </p:pic>
    </p:spTree>
    <p:extLst>
      <p:ext uri="{BB962C8B-B14F-4D97-AF65-F5344CB8AC3E}">
        <p14:creationId xmlns:p14="http://schemas.microsoft.com/office/powerpoint/2010/main" val="1728611500"/>
      </p:ext>
    </p:extLst>
  </p:cSld>
  <p:clrMapOvr>
    <a:masterClrMapping/>
  </p:clrMapOvr>
  <p:transition spd="slow">
    <p:wipe/>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348E-72A1-8424-4D0D-52880180C9C8}"/>
              </a:ext>
            </a:extLst>
          </p:cNvPr>
          <p:cNvSpPr>
            <a:spLocks noGrp="1"/>
          </p:cNvSpPr>
          <p:nvPr>
            <p:ph type="title"/>
          </p:nvPr>
        </p:nvSpPr>
        <p:spPr/>
        <p:txBody>
          <a:bodyPr/>
          <a:lstStyle/>
          <a:p>
            <a:endParaRPr lang="en-GB"/>
          </a:p>
        </p:txBody>
      </p:sp>
      <p:pic>
        <p:nvPicPr>
          <p:cNvPr id="3" name="Picture 2" descr="A screenshot of a computer&#10;&#10;AI-generated content may be incorrect.">
            <a:extLst>
              <a:ext uri="{FF2B5EF4-FFF2-40B4-BE49-F238E27FC236}">
                <a16:creationId xmlns:a16="http://schemas.microsoft.com/office/drawing/2014/main" id="{1A241431-81BE-0162-B02B-26DFDDB5F213}"/>
              </a:ext>
            </a:extLst>
          </p:cNvPr>
          <p:cNvPicPr>
            <a:picLocks noChangeAspect="1"/>
          </p:cNvPicPr>
          <p:nvPr/>
        </p:nvPicPr>
        <p:blipFill>
          <a:blip r:embed="rId2"/>
          <a:stretch>
            <a:fillRect/>
          </a:stretch>
        </p:blipFill>
        <p:spPr>
          <a:xfrm>
            <a:off x="633424" y="0"/>
            <a:ext cx="10925151" cy="6858000"/>
          </a:xfrm>
          <a:prstGeom prst="rect">
            <a:avLst/>
          </a:prstGeom>
        </p:spPr>
      </p:pic>
    </p:spTree>
    <p:extLst>
      <p:ext uri="{BB962C8B-B14F-4D97-AF65-F5344CB8AC3E}">
        <p14:creationId xmlns:p14="http://schemas.microsoft.com/office/powerpoint/2010/main" val="1987722616"/>
      </p:ext>
    </p:extLst>
  </p:cSld>
  <p:clrMapOvr>
    <a:masterClrMapping/>
  </p:clrMapOvr>
  <p:transition spd="slow">
    <p:wip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9402-D39D-FF22-72BE-C76C8063B95D}"/>
              </a:ext>
            </a:extLst>
          </p:cNvPr>
          <p:cNvSpPr>
            <a:spLocks noGrp="1"/>
          </p:cNvSpPr>
          <p:nvPr>
            <p:ph type="title"/>
          </p:nvPr>
        </p:nvSpPr>
        <p:spPr>
          <a:xfrm>
            <a:off x="2854807" y="265427"/>
            <a:ext cx="5851743" cy="680331"/>
          </a:xfrm>
        </p:spPr>
        <p:txBody>
          <a:bodyPr>
            <a:normAutofit/>
          </a:bodyPr>
          <a:lstStyle/>
          <a:p>
            <a:r>
              <a:rPr lang="en-GB" sz="2400" dirty="0"/>
              <a:t>From view choose requests </a:t>
            </a:r>
          </a:p>
        </p:txBody>
      </p:sp>
      <p:pic>
        <p:nvPicPr>
          <p:cNvPr id="3" name="Picture 2" descr="A screenshot of a computer&#10;&#10;AI-generated content may be incorrect.">
            <a:extLst>
              <a:ext uri="{FF2B5EF4-FFF2-40B4-BE49-F238E27FC236}">
                <a16:creationId xmlns:a16="http://schemas.microsoft.com/office/drawing/2014/main" id="{F28F3507-06E7-D35A-9000-A02E08919DAB}"/>
              </a:ext>
            </a:extLst>
          </p:cNvPr>
          <p:cNvPicPr>
            <a:picLocks noChangeAspect="1"/>
          </p:cNvPicPr>
          <p:nvPr/>
        </p:nvPicPr>
        <p:blipFill>
          <a:blip r:embed="rId2"/>
          <a:stretch>
            <a:fillRect/>
          </a:stretch>
        </p:blipFill>
        <p:spPr>
          <a:xfrm>
            <a:off x="287670" y="949889"/>
            <a:ext cx="11397456" cy="5657590"/>
          </a:xfrm>
          <a:prstGeom prst="rect">
            <a:avLst/>
          </a:prstGeom>
        </p:spPr>
      </p:pic>
      <p:cxnSp>
        <p:nvCxnSpPr>
          <p:cNvPr id="4" name="Straight Arrow Connector 3">
            <a:extLst>
              <a:ext uri="{FF2B5EF4-FFF2-40B4-BE49-F238E27FC236}">
                <a16:creationId xmlns:a16="http://schemas.microsoft.com/office/drawing/2014/main" id="{B996EFF3-07A1-A1DA-C85C-2F453C41FBF3}"/>
              </a:ext>
            </a:extLst>
          </p:cNvPr>
          <p:cNvCxnSpPr/>
          <p:nvPr/>
        </p:nvCxnSpPr>
        <p:spPr>
          <a:xfrm>
            <a:off x="546285" y="3122204"/>
            <a:ext cx="504032" cy="4060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C938E1F-C864-8FBC-79B0-73EEDD46B1E3}"/>
              </a:ext>
            </a:extLst>
          </p:cNvPr>
          <p:cNvCxnSpPr/>
          <p:nvPr/>
        </p:nvCxnSpPr>
        <p:spPr>
          <a:xfrm>
            <a:off x="554658" y="772865"/>
            <a:ext cx="496158" cy="4660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157523"/>
      </p:ext>
    </p:extLst>
  </p:cSld>
  <p:clrMapOvr>
    <a:masterClrMapping/>
  </p:clrMapOvr>
  <p:transition spd="slow">
    <p:wipe/>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589C-6EF3-DF00-813B-A36C7CE55CEB}"/>
              </a:ext>
            </a:extLst>
          </p:cNvPr>
          <p:cNvSpPr>
            <a:spLocks noGrp="1"/>
          </p:cNvSpPr>
          <p:nvPr>
            <p:ph type="title"/>
          </p:nvPr>
        </p:nvSpPr>
        <p:spPr>
          <a:xfrm>
            <a:off x="3136642" y="108851"/>
            <a:ext cx="5423770" cy="649016"/>
          </a:xfrm>
        </p:spPr>
        <p:txBody>
          <a:bodyPr>
            <a:normAutofit/>
          </a:bodyPr>
          <a:lstStyle/>
          <a:p>
            <a:r>
              <a:rPr lang="en-GB" sz="2400" dirty="0"/>
              <a:t>Press find button</a:t>
            </a:r>
            <a:endParaRPr lang="en-GB" sz="2400" dirty="0">
              <a:latin typeface="Cambria"/>
              <a:ea typeface="Cambria"/>
            </a:endParaRPr>
          </a:p>
        </p:txBody>
      </p:sp>
      <p:pic>
        <p:nvPicPr>
          <p:cNvPr id="4" name="Picture 3" descr="A screenshot of a computer&#10;&#10;AI-generated content may be incorrect.">
            <a:extLst>
              <a:ext uri="{FF2B5EF4-FFF2-40B4-BE49-F238E27FC236}">
                <a16:creationId xmlns:a16="http://schemas.microsoft.com/office/drawing/2014/main" id="{0137654D-2FA3-6B07-7A34-A33067AD42AA}"/>
              </a:ext>
            </a:extLst>
          </p:cNvPr>
          <p:cNvPicPr>
            <a:picLocks noChangeAspect="1"/>
          </p:cNvPicPr>
          <p:nvPr/>
        </p:nvPicPr>
        <p:blipFill>
          <a:blip r:embed="rId2"/>
          <a:stretch>
            <a:fillRect/>
          </a:stretch>
        </p:blipFill>
        <p:spPr>
          <a:xfrm>
            <a:off x="395457" y="762001"/>
            <a:ext cx="10910483" cy="6075122"/>
          </a:xfrm>
          <a:prstGeom prst="rect">
            <a:avLst/>
          </a:prstGeom>
        </p:spPr>
      </p:pic>
    </p:spTree>
    <p:extLst>
      <p:ext uri="{BB962C8B-B14F-4D97-AF65-F5344CB8AC3E}">
        <p14:creationId xmlns:p14="http://schemas.microsoft.com/office/powerpoint/2010/main" val="419943800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2ECF2-CD36-E588-DAD2-C1902B377C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55FC8-14D6-6FE6-E44C-C6E973B3E8BE}"/>
              </a:ext>
            </a:extLst>
          </p:cNvPr>
          <p:cNvSpPr>
            <a:spLocks noGrp="1"/>
          </p:cNvSpPr>
          <p:nvPr>
            <p:ph type="title"/>
          </p:nvPr>
        </p:nvSpPr>
        <p:spPr>
          <a:xfrm>
            <a:off x="838200" y="14251"/>
            <a:ext cx="10515600" cy="868251"/>
          </a:xfrm>
        </p:spPr>
        <p:txBody>
          <a:bodyPr>
            <a:normAutofit/>
          </a:bodyPr>
          <a:lstStyle/>
          <a:p>
            <a:pPr algn="ctr"/>
            <a:r>
              <a:rPr lang="en-US" sz="4800" dirty="0"/>
              <a:t>Making cash invoice</a:t>
            </a:r>
          </a:p>
        </p:txBody>
      </p:sp>
      <p:pic>
        <p:nvPicPr>
          <p:cNvPr id="4" name="Picture 3" descr="A screenshot of a computer&#10;&#10;AI-generated content may be incorrect.">
            <a:extLst>
              <a:ext uri="{FF2B5EF4-FFF2-40B4-BE49-F238E27FC236}">
                <a16:creationId xmlns:a16="http://schemas.microsoft.com/office/drawing/2014/main" id="{EC16132F-BDBD-808F-7690-E80A6BF9F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480" y="1740941"/>
            <a:ext cx="10989039" cy="4890648"/>
          </a:xfrm>
          <a:prstGeom prst="rect">
            <a:avLst/>
          </a:prstGeom>
        </p:spPr>
      </p:pic>
      <p:sp>
        <p:nvSpPr>
          <p:cNvPr id="5" name="TextBox 4">
            <a:extLst>
              <a:ext uri="{FF2B5EF4-FFF2-40B4-BE49-F238E27FC236}">
                <a16:creationId xmlns:a16="http://schemas.microsoft.com/office/drawing/2014/main" id="{7D6C36DF-FB94-9AE7-0D93-A81CA238D4AC}"/>
              </a:ext>
            </a:extLst>
          </p:cNvPr>
          <p:cNvSpPr txBox="1"/>
          <p:nvPr/>
        </p:nvSpPr>
        <p:spPr>
          <a:xfrm>
            <a:off x="223284" y="898615"/>
            <a:ext cx="12301869" cy="584775"/>
          </a:xfrm>
          <a:prstGeom prst="rect">
            <a:avLst/>
          </a:prstGeom>
          <a:noFill/>
        </p:spPr>
        <p:txBody>
          <a:bodyPr wrap="square" rtlCol="0">
            <a:spAutoFit/>
          </a:bodyPr>
          <a:lstStyle/>
          <a:p>
            <a:pPr algn="ctr"/>
            <a:r>
              <a:rPr lang="en-US" sz="3200" dirty="0"/>
              <a:t>Transactions</a:t>
            </a:r>
            <a:r>
              <a:rPr lang="ar-EG" sz="3200" dirty="0"/>
              <a:t>&lt;&lt;&lt; </a:t>
            </a:r>
            <a:r>
              <a:rPr lang="en-US" sz="3200" dirty="0"/>
              <a:t> Transactions </a:t>
            </a:r>
          </a:p>
        </p:txBody>
      </p:sp>
      <p:cxnSp>
        <p:nvCxnSpPr>
          <p:cNvPr id="6" name="Straight Arrow Connector 5">
            <a:extLst>
              <a:ext uri="{FF2B5EF4-FFF2-40B4-BE49-F238E27FC236}">
                <a16:creationId xmlns:a16="http://schemas.microsoft.com/office/drawing/2014/main" id="{9F01790C-0C31-F7F3-BC02-F0DBE0B3D3EF}"/>
              </a:ext>
            </a:extLst>
          </p:cNvPr>
          <p:cNvCxnSpPr/>
          <p:nvPr/>
        </p:nvCxnSpPr>
        <p:spPr>
          <a:xfrm flipH="1">
            <a:off x="4037395" y="2488367"/>
            <a:ext cx="999300" cy="8467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81405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36A25-AA11-2AFE-F32C-4F5C3AE494B6}"/>
              </a:ext>
            </a:extLst>
          </p:cNvPr>
          <p:cNvSpPr>
            <a:spLocks noGrp="1"/>
          </p:cNvSpPr>
          <p:nvPr>
            <p:ph type="title"/>
          </p:nvPr>
        </p:nvSpPr>
        <p:spPr>
          <a:xfrm>
            <a:off x="658539" y="375455"/>
            <a:ext cx="10058400" cy="1609344"/>
          </a:xfrm>
        </p:spPr>
        <p:txBody>
          <a:bodyPr>
            <a:noAutofit/>
          </a:bodyPr>
          <a:lstStyle/>
          <a:p>
            <a:pPr algn="ctr"/>
            <a:r>
              <a:rPr lang="en-US" sz="2800" dirty="0"/>
              <a:t>Enter Customer Info ,transaction class </a:t>
            </a:r>
            <a:br>
              <a:rPr lang="en-US" sz="2800" dirty="0"/>
            </a:br>
            <a:r>
              <a:rPr lang="en-US" sz="2800" dirty="0"/>
              <a:t>its type , receipt method &amp; tap line items to add transaction line</a:t>
            </a:r>
          </a:p>
        </p:txBody>
      </p:sp>
      <p:pic>
        <p:nvPicPr>
          <p:cNvPr id="4" name="Picture 3" descr="A screenshot of a computer&#10;&#10;AI-generated content may be incorrect.">
            <a:extLst>
              <a:ext uri="{FF2B5EF4-FFF2-40B4-BE49-F238E27FC236}">
                <a16:creationId xmlns:a16="http://schemas.microsoft.com/office/drawing/2014/main" id="{A5061845-3A28-6FD3-C282-2F7CF4308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945" y="1716785"/>
            <a:ext cx="9865980" cy="4873202"/>
          </a:xfrm>
          <a:prstGeom prst="rect">
            <a:avLst/>
          </a:prstGeom>
        </p:spPr>
      </p:pic>
      <p:sp>
        <p:nvSpPr>
          <p:cNvPr id="5" name="Rectangle 4">
            <a:extLst>
              <a:ext uri="{FF2B5EF4-FFF2-40B4-BE49-F238E27FC236}">
                <a16:creationId xmlns:a16="http://schemas.microsoft.com/office/drawing/2014/main" id="{471A6427-008A-FA60-BF64-5B572F71B795}"/>
              </a:ext>
            </a:extLst>
          </p:cNvPr>
          <p:cNvSpPr/>
          <p:nvPr/>
        </p:nvSpPr>
        <p:spPr>
          <a:xfrm>
            <a:off x="4801857" y="3413585"/>
            <a:ext cx="2541052" cy="165217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176A2-9164-24CB-E1A3-8D3A328530EB}"/>
              </a:ext>
            </a:extLst>
          </p:cNvPr>
          <p:cNvSpPr/>
          <p:nvPr/>
        </p:nvSpPr>
        <p:spPr>
          <a:xfrm>
            <a:off x="7342909" y="5065755"/>
            <a:ext cx="3512554" cy="1061464"/>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9E64802-0058-A1EA-F9E2-051D9DE644DE}"/>
              </a:ext>
            </a:extLst>
          </p:cNvPr>
          <p:cNvCxnSpPr/>
          <p:nvPr/>
        </p:nvCxnSpPr>
        <p:spPr>
          <a:xfrm flipH="1">
            <a:off x="4084328" y="2507118"/>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007F5C-6DF3-C476-65B6-8E54000F96AE}"/>
              </a:ext>
            </a:extLst>
          </p:cNvPr>
          <p:cNvCxnSpPr/>
          <p:nvPr/>
        </p:nvCxnSpPr>
        <p:spPr>
          <a:xfrm flipH="1">
            <a:off x="4184125" y="2713004"/>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69029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4B3C-957A-2477-90C7-5C7DD30DF6DC}"/>
              </a:ext>
            </a:extLst>
          </p:cNvPr>
          <p:cNvSpPr>
            <a:spLocks noGrp="1"/>
          </p:cNvSpPr>
          <p:nvPr>
            <p:ph type="title"/>
          </p:nvPr>
        </p:nvSpPr>
        <p:spPr>
          <a:xfrm>
            <a:off x="1069848" y="500398"/>
            <a:ext cx="10058400" cy="926457"/>
          </a:xfrm>
        </p:spPr>
        <p:txBody>
          <a:bodyPr/>
          <a:lstStyle/>
          <a:p>
            <a:pPr algn="ctr"/>
            <a:r>
              <a:rPr lang="en-US" sz="5400" dirty="0"/>
              <a:t>Add Transaction Line</a:t>
            </a:r>
            <a:endParaRPr lang="en-US" dirty="0"/>
          </a:p>
        </p:txBody>
      </p:sp>
      <p:pic>
        <p:nvPicPr>
          <p:cNvPr id="4" name="Picture 3" descr="A screenshot of a computer&#10;&#10;AI-generated content may be incorrect.">
            <a:extLst>
              <a:ext uri="{FF2B5EF4-FFF2-40B4-BE49-F238E27FC236}">
                <a16:creationId xmlns:a16="http://schemas.microsoft.com/office/drawing/2014/main" id="{DA678B26-BE6F-740E-4CCD-59C6D4B97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503" y="1411089"/>
            <a:ext cx="8938706" cy="5430191"/>
          </a:xfrm>
          <a:prstGeom prst="rect">
            <a:avLst/>
          </a:prstGeom>
        </p:spPr>
      </p:pic>
      <p:sp>
        <p:nvSpPr>
          <p:cNvPr id="5" name="Rectangle 4">
            <a:extLst>
              <a:ext uri="{FF2B5EF4-FFF2-40B4-BE49-F238E27FC236}">
                <a16:creationId xmlns:a16="http://schemas.microsoft.com/office/drawing/2014/main" id="{38A22EFF-F728-3C50-EE69-7470D0F8D74C}"/>
              </a:ext>
            </a:extLst>
          </p:cNvPr>
          <p:cNvSpPr/>
          <p:nvPr/>
        </p:nvSpPr>
        <p:spPr>
          <a:xfrm>
            <a:off x="1512277" y="2743200"/>
            <a:ext cx="8578058" cy="29980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64626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17" y="223234"/>
            <a:ext cx="10058400" cy="1609344"/>
          </a:xfrm>
        </p:spPr>
        <p:txBody>
          <a:bodyPr/>
          <a:lstStyle/>
          <a:p>
            <a:r>
              <a:rPr lang="en-US" b="1" u="sng" dirty="0"/>
              <a:t>Payment Term</a:t>
            </a:r>
          </a:p>
        </p:txBody>
      </p:sp>
      <p:pic>
        <p:nvPicPr>
          <p:cNvPr id="3" name="Picture 2" descr="Oracle Applications - ERPNEXT"/>
          <p:cNvPicPr/>
          <p:nvPr/>
        </p:nvPicPr>
        <p:blipFill>
          <a:blip r:embed="rId2" cstate="print">
            <a:extLst>
              <a:ext uri="{28A0092B-C50C-407E-A947-70E740481C1C}">
                <a14:useLocalDpi xmlns:a14="http://schemas.microsoft.com/office/drawing/2010/main" val="0"/>
              </a:ext>
            </a:extLst>
          </a:blip>
          <a:stretch>
            <a:fillRect/>
          </a:stretch>
        </p:blipFill>
        <p:spPr>
          <a:xfrm>
            <a:off x="3325091" y="1832578"/>
            <a:ext cx="8578650" cy="4781862"/>
          </a:xfrm>
          <a:prstGeom prst="rect">
            <a:avLst/>
          </a:prstGeom>
        </p:spPr>
      </p:pic>
      <p:sp>
        <p:nvSpPr>
          <p:cNvPr id="5" name="TextBox 4"/>
          <p:cNvSpPr txBox="1"/>
          <p:nvPr/>
        </p:nvSpPr>
        <p:spPr>
          <a:xfrm>
            <a:off x="389744" y="2125402"/>
            <a:ext cx="2658256" cy="1200329"/>
          </a:xfrm>
          <a:prstGeom prst="rect">
            <a:avLst/>
          </a:prstGeom>
          <a:noFill/>
        </p:spPr>
        <p:txBody>
          <a:bodyPr wrap="square" rtlCol="0">
            <a:spAutoFit/>
          </a:bodyPr>
          <a:lstStyle/>
          <a:p>
            <a:pPr marL="342900" indent="-342900">
              <a:buFont typeface="+mj-lt"/>
              <a:buAutoNum type="arabicPeriod"/>
            </a:pPr>
            <a:r>
              <a:rPr lang="en-US" sz="2400" dirty="0"/>
              <a:t>Setup </a:t>
            </a:r>
          </a:p>
          <a:p>
            <a:pPr marL="342900" indent="-342900">
              <a:buFont typeface="+mj-lt"/>
              <a:buAutoNum type="arabicPeriod"/>
            </a:pPr>
            <a:r>
              <a:rPr lang="en-US" sz="2400" dirty="0"/>
              <a:t>Transaction </a:t>
            </a:r>
          </a:p>
          <a:p>
            <a:pPr marL="342900" indent="-342900">
              <a:buFont typeface="+mj-lt"/>
              <a:buAutoNum type="arabicPeriod"/>
            </a:pPr>
            <a:r>
              <a:rPr lang="en-US" sz="2400" dirty="0"/>
              <a:t>Payment Term</a:t>
            </a:r>
          </a:p>
        </p:txBody>
      </p:sp>
      <p:cxnSp>
        <p:nvCxnSpPr>
          <p:cNvPr id="6" name="Straight Arrow Connector 5"/>
          <p:cNvCxnSpPr/>
          <p:nvPr/>
        </p:nvCxnSpPr>
        <p:spPr>
          <a:xfrm flipH="1">
            <a:off x="4310130" y="2824266"/>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642638" y="2935100"/>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892024" y="3073650"/>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178019" y="5137982"/>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34271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55754-AE82-8093-1396-C706B2E46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86268-402F-C5F8-D4BD-66A0F42E24E2}"/>
              </a:ext>
            </a:extLst>
          </p:cNvPr>
          <p:cNvSpPr>
            <a:spLocks noGrp="1"/>
          </p:cNvSpPr>
          <p:nvPr>
            <p:ph type="title"/>
          </p:nvPr>
        </p:nvSpPr>
        <p:spPr/>
        <p:txBody>
          <a:bodyPr/>
          <a:lstStyle/>
          <a:p>
            <a:pPr algn="ctr"/>
            <a:r>
              <a:rPr lang="en-US" sz="5400" dirty="0"/>
              <a:t>Complete this transaction</a:t>
            </a:r>
            <a:endParaRPr lang="en-US" dirty="0"/>
          </a:p>
        </p:txBody>
      </p:sp>
      <p:pic>
        <p:nvPicPr>
          <p:cNvPr id="3" name="Picture 2" descr="A screenshot of a computer">
            <a:extLst>
              <a:ext uri="{FF2B5EF4-FFF2-40B4-BE49-F238E27FC236}">
                <a16:creationId xmlns:a16="http://schemas.microsoft.com/office/drawing/2014/main" id="{62610B88-B7A5-0CF6-90B5-2EF2D4FD7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426" y="1690688"/>
            <a:ext cx="9125147" cy="5167312"/>
          </a:xfrm>
          <a:prstGeom prst="rect">
            <a:avLst/>
          </a:prstGeom>
        </p:spPr>
      </p:pic>
      <p:sp>
        <p:nvSpPr>
          <p:cNvPr id="4" name="Rectangle 3">
            <a:extLst>
              <a:ext uri="{FF2B5EF4-FFF2-40B4-BE49-F238E27FC236}">
                <a16:creationId xmlns:a16="http://schemas.microsoft.com/office/drawing/2014/main" id="{9ABEAC9A-E44A-F492-61B9-3F45626E5908}"/>
              </a:ext>
            </a:extLst>
          </p:cNvPr>
          <p:cNvSpPr/>
          <p:nvPr/>
        </p:nvSpPr>
        <p:spPr>
          <a:xfrm>
            <a:off x="9238268" y="6492875"/>
            <a:ext cx="1319753" cy="34407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10559698" y="6068384"/>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47951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E8EB4-E888-2CBD-7060-098DF032C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0AE74-46A0-D610-C9FE-F5E901F06F5F}"/>
              </a:ext>
            </a:extLst>
          </p:cNvPr>
          <p:cNvSpPr>
            <a:spLocks noGrp="1"/>
          </p:cNvSpPr>
          <p:nvPr>
            <p:ph type="title"/>
          </p:nvPr>
        </p:nvSpPr>
        <p:spPr>
          <a:xfrm>
            <a:off x="1069848" y="484632"/>
            <a:ext cx="10058400" cy="1139216"/>
          </a:xfrm>
        </p:spPr>
        <p:txBody>
          <a:bodyPr>
            <a:noAutofit/>
          </a:bodyPr>
          <a:lstStyle/>
          <a:p>
            <a:pPr algn="ctr"/>
            <a:r>
              <a:rPr lang="en-US" sz="3600" dirty="0"/>
              <a:t>Transaction entry completed</a:t>
            </a:r>
            <a:br>
              <a:rPr lang="en-US" sz="3600" dirty="0"/>
            </a:br>
            <a:r>
              <a:rPr lang="en-US" sz="3600" dirty="0"/>
              <a:t>&amp; we have a transaction number</a:t>
            </a:r>
            <a:br>
              <a:rPr lang="en-US" sz="3600" dirty="0"/>
            </a:br>
            <a:r>
              <a:rPr lang="en-US" sz="3600" dirty="0"/>
              <a:t> </a:t>
            </a:r>
          </a:p>
        </p:txBody>
      </p:sp>
      <p:pic>
        <p:nvPicPr>
          <p:cNvPr id="4" name="Picture 3" descr="A screenshot of a computer&#10;&#10;AI-generated content may be incorrect.">
            <a:extLst>
              <a:ext uri="{FF2B5EF4-FFF2-40B4-BE49-F238E27FC236}">
                <a16:creationId xmlns:a16="http://schemas.microsoft.com/office/drawing/2014/main" id="{5242C7DB-32C8-AA9C-5BB6-037AC53B4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405" y="1512445"/>
            <a:ext cx="8741190" cy="5219254"/>
          </a:xfrm>
          <a:prstGeom prst="rect">
            <a:avLst/>
          </a:prstGeom>
        </p:spPr>
      </p:pic>
      <p:sp>
        <p:nvSpPr>
          <p:cNvPr id="5" name="Rectangle 4">
            <a:extLst>
              <a:ext uri="{FF2B5EF4-FFF2-40B4-BE49-F238E27FC236}">
                <a16:creationId xmlns:a16="http://schemas.microsoft.com/office/drawing/2014/main" id="{880FD342-9F37-ADCA-C002-EA6694253A8D}"/>
              </a:ext>
            </a:extLst>
          </p:cNvPr>
          <p:cNvSpPr/>
          <p:nvPr/>
        </p:nvSpPr>
        <p:spPr>
          <a:xfrm>
            <a:off x="3848100" y="2028825"/>
            <a:ext cx="714375" cy="1905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44131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3C54-6CF5-F276-E67F-BC594AB51C60}"/>
              </a:ext>
            </a:extLst>
          </p:cNvPr>
          <p:cNvSpPr>
            <a:spLocks noGrp="1"/>
          </p:cNvSpPr>
          <p:nvPr>
            <p:ph type="title"/>
          </p:nvPr>
        </p:nvSpPr>
        <p:spPr>
          <a:xfrm>
            <a:off x="1069848" y="484632"/>
            <a:ext cx="10058400" cy="1205623"/>
          </a:xfrm>
        </p:spPr>
        <p:txBody>
          <a:bodyPr>
            <a:normAutofit/>
          </a:bodyPr>
          <a:lstStyle/>
          <a:p>
            <a:pPr algn="ctr"/>
            <a:r>
              <a:rPr lang="en-US" sz="4400" dirty="0"/>
              <a:t>TOOLS&gt; Create accounting</a:t>
            </a:r>
          </a:p>
        </p:txBody>
      </p:sp>
      <p:pic>
        <p:nvPicPr>
          <p:cNvPr id="4" name="Picture 3" descr="A screenshot of a computer&#10;&#10;AI-generated content may be incorrect.">
            <a:extLst>
              <a:ext uri="{FF2B5EF4-FFF2-40B4-BE49-F238E27FC236}">
                <a16:creationId xmlns:a16="http://schemas.microsoft.com/office/drawing/2014/main" id="{A1FC9C6D-C0CD-6841-EA2E-70D4DD90F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92" y="1801427"/>
            <a:ext cx="10791912" cy="5056573"/>
          </a:xfrm>
          <a:prstGeom prst="rect">
            <a:avLst/>
          </a:prstGeom>
        </p:spPr>
      </p:pic>
      <p:sp>
        <p:nvSpPr>
          <p:cNvPr id="5" name="Rectangle 4">
            <a:extLst>
              <a:ext uri="{FF2B5EF4-FFF2-40B4-BE49-F238E27FC236}">
                <a16:creationId xmlns:a16="http://schemas.microsoft.com/office/drawing/2014/main" id="{6F75D43A-5378-080B-6AD5-78D322EE7729}"/>
              </a:ext>
            </a:extLst>
          </p:cNvPr>
          <p:cNvSpPr/>
          <p:nvPr/>
        </p:nvSpPr>
        <p:spPr>
          <a:xfrm>
            <a:off x="2187281" y="2117144"/>
            <a:ext cx="1114426" cy="16192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3452325" y="1856597"/>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2100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D4B92-39CF-1662-E777-76D7479C6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AC4B1-9F1E-A3EC-CB09-762F6F4A1D4E}"/>
              </a:ext>
            </a:extLst>
          </p:cNvPr>
          <p:cNvSpPr>
            <a:spLocks noGrp="1"/>
          </p:cNvSpPr>
          <p:nvPr>
            <p:ph type="title"/>
          </p:nvPr>
        </p:nvSpPr>
        <p:spPr/>
        <p:txBody>
          <a:bodyPr>
            <a:normAutofit/>
          </a:bodyPr>
          <a:lstStyle/>
          <a:p>
            <a:pPr algn="ctr"/>
            <a:r>
              <a:rPr lang="en-US" sz="4400" dirty="0"/>
              <a:t>Create Final Accounting</a:t>
            </a:r>
          </a:p>
        </p:txBody>
      </p:sp>
      <p:pic>
        <p:nvPicPr>
          <p:cNvPr id="4" name="Picture 3" descr="A screenshot of a computer&#10;&#10;AI-generated content may be incorrect.">
            <a:extLst>
              <a:ext uri="{FF2B5EF4-FFF2-40B4-BE49-F238E27FC236}">
                <a16:creationId xmlns:a16="http://schemas.microsoft.com/office/drawing/2014/main" id="{95C0F0D5-992F-609B-7647-5D5105E0D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903" y="1967728"/>
            <a:ext cx="8192194" cy="4890272"/>
          </a:xfrm>
          <a:prstGeom prst="rect">
            <a:avLst/>
          </a:prstGeom>
        </p:spPr>
      </p:pic>
      <p:sp>
        <p:nvSpPr>
          <p:cNvPr id="5" name="Rectangle 4">
            <a:extLst>
              <a:ext uri="{FF2B5EF4-FFF2-40B4-BE49-F238E27FC236}">
                <a16:creationId xmlns:a16="http://schemas.microsoft.com/office/drawing/2014/main" id="{BF8079C8-3A5D-9CD4-0545-BDC8D0945827}"/>
              </a:ext>
            </a:extLst>
          </p:cNvPr>
          <p:cNvSpPr/>
          <p:nvPr/>
        </p:nvSpPr>
        <p:spPr>
          <a:xfrm>
            <a:off x="4743450" y="4057650"/>
            <a:ext cx="1485900" cy="24765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1964BB-D5CA-D2D4-DCF8-FAF86DF64CA8}"/>
              </a:ext>
            </a:extLst>
          </p:cNvPr>
          <p:cNvSpPr/>
          <p:nvPr/>
        </p:nvSpPr>
        <p:spPr>
          <a:xfrm>
            <a:off x="4972049" y="5257800"/>
            <a:ext cx="981075" cy="24765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96715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3CA9F-485A-97CE-387A-AC0DA9C6F5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14FEC5-F8B2-2B66-F63A-1E34F0901AB9}"/>
              </a:ext>
            </a:extLst>
          </p:cNvPr>
          <p:cNvSpPr>
            <a:spLocks noGrp="1"/>
          </p:cNvSpPr>
          <p:nvPr>
            <p:ph type="title"/>
          </p:nvPr>
        </p:nvSpPr>
        <p:spPr/>
        <p:txBody>
          <a:bodyPr>
            <a:normAutofit/>
          </a:bodyPr>
          <a:lstStyle/>
          <a:p>
            <a:pPr algn="ctr"/>
            <a:r>
              <a:rPr lang="en-US" sz="4800" dirty="0"/>
              <a:t>TOOLS &gt;View accounting</a:t>
            </a:r>
          </a:p>
        </p:txBody>
      </p:sp>
      <p:pic>
        <p:nvPicPr>
          <p:cNvPr id="4" name="Picture 3" descr="A screenshot of a computer&#10;&#10;AI-generated content may be incorrect.">
            <a:extLst>
              <a:ext uri="{FF2B5EF4-FFF2-40B4-BE49-F238E27FC236}">
                <a16:creationId xmlns:a16="http://schemas.microsoft.com/office/drawing/2014/main" id="{57C99D33-9B56-90A7-A0EF-BD44E42AA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91541"/>
            <a:ext cx="9420566" cy="4989585"/>
          </a:xfrm>
          <a:prstGeom prst="rect">
            <a:avLst/>
          </a:prstGeom>
        </p:spPr>
      </p:pic>
      <p:sp>
        <p:nvSpPr>
          <p:cNvPr id="5" name="Rectangle 4">
            <a:extLst>
              <a:ext uri="{FF2B5EF4-FFF2-40B4-BE49-F238E27FC236}">
                <a16:creationId xmlns:a16="http://schemas.microsoft.com/office/drawing/2014/main" id="{9C0D83C8-DC1B-281B-1AC9-D76BC045BE0D}"/>
              </a:ext>
            </a:extLst>
          </p:cNvPr>
          <p:cNvSpPr/>
          <p:nvPr/>
        </p:nvSpPr>
        <p:spPr>
          <a:xfrm>
            <a:off x="2780430" y="2072119"/>
            <a:ext cx="1114426" cy="16192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3854110" y="1815035"/>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55621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20844-4B54-0BE2-545A-67A7C0AD26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E37A5-28F2-8247-4954-3363B43448EE}"/>
              </a:ext>
            </a:extLst>
          </p:cNvPr>
          <p:cNvSpPr>
            <a:spLocks noGrp="1"/>
          </p:cNvSpPr>
          <p:nvPr>
            <p:ph type="title"/>
          </p:nvPr>
        </p:nvSpPr>
        <p:spPr/>
        <p:txBody>
          <a:bodyPr>
            <a:normAutofit/>
          </a:bodyPr>
          <a:lstStyle/>
          <a:p>
            <a:pPr algn="ctr"/>
            <a:r>
              <a:rPr lang="en-US" sz="4000" dirty="0"/>
              <a:t>Transaction’s journal entry</a:t>
            </a:r>
          </a:p>
        </p:txBody>
      </p:sp>
      <p:pic>
        <p:nvPicPr>
          <p:cNvPr id="4" name="Picture 3" descr="A screenshot of a computer&#10;&#10;AI-generated content may be incorrect.">
            <a:extLst>
              <a:ext uri="{FF2B5EF4-FFF2-40B4-BE49-F238E27FC236}">
                <a16:creationId xmlns:a16="http://schemas.microsoft.com/office/drawing/2014/main" id="{CA38EFDC-203A-944A-848F-9974606BF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399" y="2069550"/>
            <a:ext cx="9933201" cy="4512226"/>
          </a:xfrm>
          <a:prstGeom prst="rect">
            <a:avLst/>
          </a:prstGeom>
        </p:spPr>
      </p:pic>
    </p:spTree>
    <p:extLst>
      <p:ext uri="{BB962C8B-B14F-4D97-AF65-F5344CB8AC3E}">
        <p14:creationId xmlns:p14="http://schemas.microsoft.com/office/powerpoint/2010/main" val="197953125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72057-52F7-FA34-374D-9B6A1D340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23860-34ED-27BF-DDC2-74ABA685955C}"/>
              </a:ext>
            </a:extLst>
          </p:cNvPr>
          <p:cNvSpPr>
            <a:spLocks noGrp="1"/>
          </p:cNvSpPr>
          <p:nvPr>
            <p:ph type="title"/>
          </p:nvPr>
        </p:nvSpPr>
        <p:spPr>
          <a:xfrm>
            <a:off x="838200" y="2766218"/>
            <a:ext cx="10515600" cy="1325563"/>
          </a:xfrm>
        </p:spPr>
        <p:txBody>
          <a:bodyPr/>
          <a:lstStyle/>
          <a:p>
            <a:pPr algn="ctr"/>
            <a:r>
              <a:rPr lang="en-US" b="1" u="sng" dirty="0"/>
              <a:t>Applying credit ON debit</a:t>
            </a:r>
          </a:p>
        </p:txBody>
      </p:sp>
    </p:spTree>
    <p:extLst>
      <p:ext uri="{BB962C8B-B14F-4D97-AF65-F5344CB8AC3E}">
        <p14:creationId xmlns:p14="http://schemas.microsoft.com/office/powerpoint/2010/main" val="12693469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0231-0249-22EB-FA3D-F69EF4CB82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F1160-19F8-609E-AA9D-A83FE1BA4AF4}"/>
              </a:ext>
            </a:extLst>
          </p:cNvPr>
          <p:cNvSpPr>
            <a:spLocks noGrp="1"/>
          </p:cNvSpPr>
          <p:nvPr>
            <p:ph type="title"/>
          </p:nvPr>
        </p:nvSpPr>
        <p:spPr>
          <a:xfrm>
            <a:off x="838200" y="14251"/>
            <a:ext cx="10515600" cy="868251"/>
          </a:xfrm>
        </p:spPr>
        <p:txBody>
          <a:bodyPr>
            <a:normAutofit/>
          </a:bodyPr>
          <a:lstStyle/>
          <a:p>
            <a:pPr algn="ctr"/>
            <a:r>
              <a:rPr lang="en-US" sz="4400" dirty="0"/>
              <a:t>Making debit memo</a:t>
            </a:r>
          </a:p>
        </p:txBody>
      </p:sp>
      <p:pic>
        <p:nvPicPr>
          <p:cNvPr id="4" name="Picture 3" descr="A screenshot of a computer&#10;&#10;AI-generated content may be incorrect.">
            <a:extLst>
              <a:ext uri="{FF2B5EF4-FFF2-40B4-BE49-F238E27FC236}">
                <a16:creationId xmlns:a16="http://schemas.microsoft.com/office/drawing/2014/main" id="{27C5BDB2-18FC-7348-EF2F-AC6F815D2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693" y="1967352"/>
            <a:ext cx="7155711" cy="4890648"/>
          </a:xfrm>
          <a:prstGeom prst="rect">
            <a:avLst/>
          </a:prstGeom>
        </p:spPr>
      </p:pic>
      <p:sp>
        <p:nvSpPr>
          <p:cNvPr id="5" name="TextBox 4">
            <a:extLst>
              <a:ext uri="{FF2B5EF4-FFF2-40B4-BE49-F238E27FC236}">
                <a16:creationId xmlns:a16="http://schemas.microsoft.com/office/drawing/2014/main" id="{EB9993F8-0BC0-25C1-4BEE-C43E18C40B74}"/>
              </a:ext>
            </a:extLst>
          </p:cNvPr>
          <p:cNvSpPr txBox="1"/>
          <p:nvPr/>
        </p:nvSpPr>
        <p:spPr>
          <a:xfrm>
            <a:off x="223284" y="898615"/>
            <a:ext cx="12301869" cy="584775"/>
          </a:xfrm>
          <a:prstGeom prst="rect">
            <a:avLst/>
          </a:prstGeom>
          <a:noFill/>
        </p:spPr>
        <p:txBody>
          <a:bodyPr wrap="square" rtlCol="0">
            <a:spAutoFit/>
          </a:bodyPr>
          <a:lstStyle/>
          <a:p>
            <a:pPr algn="ctr"/>
            <a:r>
              <a:rPr lang="en-US" sz="3200" dirty="0"/>
              <a:t>Transactions</a:t>
            </a:r>
            <a:r>
              <a:rPr lang="ar-EG" sz="3200" dirty="0"/>
              <a:t>&lt;&lt;&lt; </a:t>
            </a:r>
            <a:r>
              <a:rPr lang="en-US" sz="3200" dirty="0"/>
              <a:t> Transactions </a:t>
            </a:r>
          </a:p>
        </p:txBody>
      </p:sp>
      <p:cxnSp>
        <p:nvCxnSpPr>
          <p:cNvPr id="6" name="Straight Arrow Connector 5">
            <a:extLst>
              <a:ext uri="{FF2B5EF4-FFF2-40B4-BE49-F238E27FC236}">
                <a16:creationId xmlns:a16="http://schemas.microsoft.com/office/drawing/2014/main" id="{3156D827-A4F7-71DC-374D-564598990433}"/>
              </a:ext>
            </a:extLst>
          </p:cNvPr>
          <p:cNvCxnSpPr/>
          <p:nvPr/>
        </p:nvCxnSpPr>
        <p:spPr>
          <a:xfrm flipH="1">
            <a:off x="4359088" y="2802194"/>
            <a:ext cx="640615" cy="7440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815990"/>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5E84-F2DE-3F4A-974C-060D06B6434D}"/>
              </a:ext>
            </a:extLst>
          </p:cNvPr>
          <p:cNvSpPr>
            <a:spLocks noGrp="1"/>
          </p:cNvSpPr>
          <p:nvPr>
            <p:ph type="title"/>
          </p:nvPr>
        </p:nvSpPr>
        <p:spPr>
          <a:xfrm>
            <a:off x="838200" y="652706"/>
            <a:ext cx="10515600" cy="1325563"/>
          </a:xfrm>
        </p:spPr>
        <p:txBody>
          <a:bodyPr>
            <a:noAutofit/>
          </a:bodyPr>
          <a:lstStyle/>
          <a:p>
            <a:pPr algn="ctr"/>
            <a:r>
              <a:rPr lang="en-US" sz="3200" dirty="0"/>
              <a:t>Enter Customer Info ,transaction class </a:t>
            </a:r>
            <a:br>
              <a:rPr lang="en-US" sz="3200" dirty="0"/>
            </a:br>
            <a:r>
              <a:rPr lang="en-US" sz="3200" dirty="0"/>
              <a:t>its type &amp; tap line items to add transaction line</a:t>
            </a:r>
            <a:br>
              <a:rPr lang="en-US" sz="3200" dirty="0"/>
            </a:br>
            <a:endParaRPr lang="en-US" sz="3200" dirty="0"/>
          </a:p>
        </p:txBody>
      </p:sp>
      <p:pic>
        <p:nvPicPr>
          <p:cNvPr id="4" name="Picture 3" descr="A screenshot of a computer&#10;&#10;AI-generated content may be incorrect.">
            <a:extLst>
              <a:ext uri="{FF2B5EF4-FFF2-40B4-BE49-F238E27FC236}">
                <a16:creationId xmlns:a16="http://schemas.microsoft.com/office/drawing/2014/main" id="{F8EEB59A-D492-E809-E476-F0ECC632F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978269"/>
            <a:ext cx="9196753" cy="4879731"/>
          </a:xfrm>
          <a:prstGeom prst="rect">
            <a:avLst/>
          </a:prstGeom>
        </p:spPr>
      </p:pic>
      <p:cxnSp>
        <p:nvCxnSpPr>
          <p:cNvPr id="3" name="Straight Arrow Connector 2">
            <a:extLst>
              <a:ext uri="{FF2B5EF4-FFF2-40B4-BE49-F238E27FC236}">
                <a16:creationId xmlns:a16="http://schemas.microsoft.com/office/drawing/2014/main" id="{5218600A-54A9-8AF8-D442-37434CCC49FD}"/>
              </a:ext>
            </a:extLst>
          </p:cNvPr>
          <p:cNvCxnSpPr/>
          <p:nvPr/>
        </p:nvCxnSpPr>
        <p:spPr>
          <a:xfrm flipH="1">
            <a:off x="4309487" y="2516151"/>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A1F2EB5-AED5-8140-CDE5-E9799E0FBA95}"/>
              </a:ext>
            </a:extLst>
          </p:cNvPr>
          <p:cNvCxnSpPr/>
          <p:nvPr/>
        </p:nvCxnSpPr>
        <p:spPr>
          <a:xfrm flipH="1">
            <a:off x="4370521" y="2659516"/>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F8A21ED-282B-FFC6-8608-01F9DF6AA118}"/>
              </a:ext>
            </a:extLst>
          </p:cNvPr>
          <p:cNvSpPr/>
          <p:nvPr/>
        </p:nvSpPr>
        <p:spPr>
          <a:xfrm>
            <a:off x="4686300" y="3736732"/>
            <a:ext cx="2382715" cy="167053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91698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735A7-F18F-3BDF-7B49-B582650FA0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4A9A12-5B86-6CD1-0575-91636A36A625}"/>
              </a:ext>
            </a:extLst>
          </p:cNvPr>
          <p:cNvSpPr>
            <a:spLocks noGrp="1"/>
          </p:cNvSpPr>
          <p:nvPr>
            <p:ph type="title"/>
          </p:nvPr>
        </p:nvSpPr>
        <p:spPr/>
        <p:txBody>
          <a:bodyPr/>
          <a:lstStyle/>
          <a:p>
            <a:pPr algn="ctr"/>
            <a:r>
              <a:rPr lang="en-US" sz="5400" dirty="0"/>
              <a:t>Add Transaction Line</a:t>
            </a:r>
            <a:endParaRPr lang="en-US" dirty="0"/>
          </a:p>
        </p:txBody>
      </p:sp>
      <p:pic>
        <p:nvPicPr>
          <p:cNvPr id="6" name="Picture 5" descr="A screenshot of a computer&#10;&#10;AI-generated content may be incorrect.">
            <a:extLst>
              <a:ext uri="{FF2B5EF4-FFF2-40B4-BE49-F238E27FC236}">
                <a16:creationId xmlns:a16="http://schemas.microsoft.com/office/drawing/2014/main" id="{9145791B-C848-7938-FD3C-5EA581292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852" y="1807127"/>
            <a:ext cx="9374001" cy="4940145"/>
          </a:xfrm>
          <a:prstGeom prst="rect">
            <a:avLst/>
          </a:prstGeom>
          <a:ln>
            <a:solidFill>
              <a:srgbClr val="002060"/>
            </a:solidFill>
          </a:ln>
        </p:spPr>
      </p:pic>
      <p:sp>
        <p:nvSpPr>
          <p:cNvPr id="3" name="Rectangle 2">
            <a:extLst>
              <a:ext uri="{FF2B5EF4-FFF2-40B4-BE49-F238E27FC236}">
                <a16:creationId xmlns:a16="http://schemas.microsoft.com/office/drawing/2014/main" id="{8773E20F-ADF8-0324-0246-BDCD5E9638EC}"/>
              </a:ext>
            </a:extLst>
          </p:cNvPr>
          <p:cNvSpPr/>
          <p:nvPr/>
        </p:nvSpPr>
        <p:spPr>
          <a:xfrm>
            <a:off x="1877731" y="3068133"/>
            <a:ext cx="8935278" cy="2286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9864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racle Applications - ERPNEXT"/>
          <p:cNvPicPr/>
          <p:nvPr/>
        </p:nvPicPr>
        <p:blipFill>
          <a:blip r:embed="rId2" cstate="print">
            <a:extLst>
              <a:ext uri="{28A0092B-C50C-407E-A947-70E740481C1C}">
                <a14:useLocalDpi xmlns:a14="http://schemas.microsoft.com/office/drawing/2010/main" val="0"/>
              </a:ext>
            </a:extLst>
          </a:blip>
          <a:stretch>
            <a:fillRect/>
          </a:stretch>
        </p:blipFill>
        <p:spPr>
          <a:xfrm>
            <a:off x="764498" y="1191490"/>
            <a:ext cx="10919085" cy="5216577"/>
          </a:xfrm>
          <a:prstGeom prst="rect">
            <a:avLst/>
          </a:prstGeom>
        </p:spPr>
      </p:pic>
      <p:cxnSp>
        <p:nvCxnSpPr>
          <p:cNvPr id="4" name="Straight Arrow Connector 3"/>
          <p:cNvCxnSpPr/>
          <p:nvPr/>
        </p:nvCxnSpPr>
        <p:spPr>
          <a:xfrm flipH="1">
            <a:off x="2639178" y="1702044"/>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45092" y="4323752"/>
            <a:ext cx="2689599" cy="747011"/>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6" name="Straight Arrow Connector 5"/>
          <p:cNvCxnSpPr/>
          <p:nvPr/>
        </p:nvCxnSpPr>
        <p:spPr>
          <a:xfrm flipH="1">
            <a:off x="2791578" y="1868299"/>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750013" y="2713432"/>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69848" y="484632"/>
            <a:ext cx="10058400" cy="540603"/>
          </a:xfrm>
        </p:spPr>
        <p:txBody>
          <a:bodyPr>
            <a:noAutofit/>
          </a:bodyPr>
          <a:lstStyle/>
          <a:p>
            <a:r>
              <a:rPr lang="en-US" sz="3200" dirty="0"/>
              <a:t>Add our name, description, base amount and our payment schedule</a:t>
            </a:r>
          </a:p>
        </p:txBody>
      </p:sp>
    </p:spTree>
    <p:extLst>
      <p:ext uri="{BB962C8B-B14F-4D97-AF65-F5344CB8AC3E}">
        <p14:creationId xmlns:p14="http://schemas.microsoft.com/office/powerpoint/2010/main" val="15603624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811A4-6A72-4EBD-61BC-5F58B3CFA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46DCE7-D09B-A881-29F0-CD31EF8CCF48}"/>
              </a:ext>
            </a:extLst>
          </p:cNvPr>
          <p:cNvSpPr>
            <a:spLocks noGrp="1"/>
          </p:cNvSpPr>
          <p:nvPr>
            <p:ph type="title"/>
          </p:nvPr>
        </p:nvSpPr>
        <p:spPr/>
        <p:txBody>
          <a:bodyPr/>
          <a:lstStyle/>
          <a:p>
            <a:pPr algn="ctr"/>
            <a:r>
              <a:rPr lang="en-US" sz="5400" dirty="0"/>
              <a:t>Complete this transaction</a:t>
            </a:r>
            <a:endParaRPr lang="en-US" dirty="0"/>
          </a:p>
        </p:txBody>
      </p:sp>
      <p:pic>
        <p:nvPicPr>
          <p:cNvPr id="4" name="Picture 3" descr="A screenshot of a computer&#10;&#10;AI-generated content may be incorrect.">
            <a:extLst>
              <a:ext uri="{FF2B5EF4-FFF2-40B4-BE49-F238E27FC236}">
                <a16:creationId xmlns:a16="http://schemas.microsoft.com/office/drawing/2014/main" id="{3E13AE65-ACF2-7087-1907-735EC3CB8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826" y="1645374"/>
            <a:ext cx="10015422" cy="4972481"/>
          </a:xfrm>
          <a:prstGeom prst="rect">
            <a:avLst/>
          </a:prstGeom>
        </p:spPr>
      </p:pic>
      <p:sp>
        <p:nvSpPr>
          <p:cNvPr id="3" name="Rectangle 2">
            <a:extLst>
              <a:ext uri="{FF2B5EF4-FFF2-40B4-BE49-F238E27FC236}">
                <a16:creationId xmlns:a16="http://schemas.microsoft.com/office/drawing/2014/main" id="{25432524-1A7A-49B7-0A55-B142BFA4CA88}"/>
              </a:ext>
            </a:extLst>
          </p:cNvPr>
          <p:cNvSpPr/>
          <p:nvPr/>
        </p:nvSpPr>
        <p:spPr>
          <a:xfrm>
            <a:off x="9638145" y="6345382"/>
            <a:ext cx="1219200" cy="27247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072759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C48EB-0521-10E3-E358-F001AE8E9F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DBF6D-8E8E-0401-CD36-611C36339BBD}"/>
              </a:ext>
            </a:extLst>
          </p:cNvPr>
          <p:cNvSpPr>
            <a:spLocks noGrp="1"/>
          </p:cNvSpPr>
          <p:nvPr>
            <p:ph type="title"/>
          </p:nvPr>
        </p:nvSpPr>
        <p:spPr/>
        <p:txBody>
          <a:bodyPr>
            <a:noAutofit/>
          </a:bodyPr>
          <a:lstStyle/>
          <a:p>
            <a:pPr algn="ctr"/>
            <a:r>
              <a:rPr lang="en-US" sz="3600" dirty="0"/>
              <a:t>Transaction entry completed</a:t>
            </a:r>
            <a:br>
              <a:rPr lang="en-US" sz="3600" dirty="0"/>
            </a:br>
            <a:r>
              <a:rPr lang="en-US" sz="3600" dirty="0"/>
              <a:t>&amp; we have a transaction number</a:t>
            </a:r>
            <a:br>
              <a:rPr lang="en-US" sz="3600" dirty="0"/>
            </a:br>
            <a:r>
              <a:rPr lang="en-US" sz="3600" dirty="0"/>
              <a:t> </a:t>
            </a:r>
          </a:p>
        </p:txBody>
      </p:sp>
      <p:pic>
        <p:nvPicPr>
          <p:cNvPr id="8" name="Picture 7" descr="A screenshot of a computer&#10;&#10;AI-generated content may be incorrect.">
            <a:extLst>
              <a:ext uri="{FF2B5EF4-FFF2-40B4-BE49-F238E27FC236}">
                <a16:creationId xmlns:a16="http://schemas.microsoft.com/office/drawing/2014/main" id="{5FC1553C-F50D-1316-CCDF-0581B739C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019" y="1562549"/>
            <a:ext cx="8574942" cy="5176793"/>
          </a:xfrm>
          <a:prstGeom prst="rect">
            <a:avLst/>
          </a:prstGeom>
        </p:spPr>
      </p:pic>
      <p:sp>
        <p:nvSpPr>
          <p:cNvPr id="3" name="Rectangle 2">
            <a:extLst>
              <a:ext uri="{FF2B5EF4-FFF2-40B4-BE49-F238E27FC236}">
                <a16:creationId xmlns:a16="http://schemas.microsoft.com/office/drawing/2014/main" id="{28E0E76D-501C-77E7-4429-4295C985A498}"/>
              </a:ext>
            </a:extLst>
          </p:cNvPr>
          <p:cNvSpPr/>
          <p:nvPr/>
        </p:nvSpPr>
        <p:spPr>
          <a:xfrm>
            <a:off x="3749964" y="2068945"/>
            <a:ext cx="822036" cy="2032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4452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0C48F-25A0-C7F7-6A49-D17B01F2C3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66FBFB-C66A-020D-D91D-16BF5AA2ADDC}"/>
              </a:ext>
            </a:extLst>
          </p:cNvPr>
          <p:cNvSpPr>
            <a:spLocks noGrp="1"/>
          </p:cNvSpPr>
          <p:nvPr>
            <p:ph type="title"/>
          </p:nvPr>
        </p:nvSpPr>
        <p:spPr/>
        <p:txBody>
          <a:bodyPr>
            <a:normAutofit/>
          </a:bodyPr>
          <a:lstStyle/>
          <a:p>
            <a:pPr algn="ctr"/>
            <a:r>
              <a:rPr lang="en-US" sz="4400" dirty="0"/>
              <a:t>TOOLS&gt; </a:t>
            </a:r>
            <a:r>
              <a:rPr lang="en-US" sz="4400" dirty="0" err="1"/>
              <a:t>CreatE</a:t>
            </a:r>
            <a:r>
              <a:rPr lang="en-US" sz="4400" dirty="0"/>
              <a:t> accounting</a:t>
            </a:r>
          </a:p>
        </p:txBody>
      </p:sp>
      <p:pic>
        <p:nvPicPr>
          <p:cNvPr id="10" name="Picture 9" descr="A screenshot of a computer&#10;&#10;AI-generated content may be incorrect.">
            <a:extLst>
              <a:ext uri="{FF2B5EF4-FFF2-40B4-BE49-F238E27FC236}">
                <a16:creationId xmlns:a16="http://schemas.microsoft.com/office/drawing/2014/main" id="{748627DE-0A22-3988-9C9A-F0ABD2BFB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618" y="1774148"/>
            <a:ext cx="9753600" cy="5083852"/>
          </a:xfrm>
          <a:prstGeom prst="rect">
            <a:avLst/>
          </a:prstGeom>
        </p:spPr>
      </p:pic>
      <p:sp>
        <p:nvSpPr>
          <p:cNvPr id="4" name="Rectangle 3">
            <a:extLst>
              <a:ext uri="{FF2B5EF4-FFF2-40B4-BE49-F238E27FC236}">
                <a16:creationId xmlns:a16="http://schemas.microsoft.com/office/drawing/2014/main" id="{71012C41-43A0-CF77-E0C3-BC4C4CA4BDB0}"/>
              </a:ext>
            </a:extLst>
          </p:cNvPr>
          <p:cNvSpPr/>
          <p:nvPr/>
        </p:nvSpPr>
        <p:spPr>
          <a:xfrm>
            <a:off x="2549231" y="2073559"/>
            <a:ext cx="1343893" cy="18473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840255" y="1828890"/>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72451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0D36-6D93-5F2C-9763-967577E2A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96BF4-7724-F844-5994-590796CC8C3C}"/>
              </a:ext>
            </a:extLst>
          </p:cNvPr>
          <p:cNvSpPr>
            <a:spLocks noGrp="1"/>
          </p:cNvSpPr>
          <p:nvPr>
            <p:ph type="title"/>
          </p:nvPr>
        </p:nvSpPr>
        <p:spPr/>
        <p:txBody>
          <a:bodyPr/>
          <a:lstStyle/>
          <a:p>
            <a:pPr algn="ctr"/>
            <a:r>
              <a:rPr lang="en-US" sz="5400" dirty="0"/>
              <a:t>Create Final Accounting</a:t>
            </a:r>
            <a:endParaRPr lang="en-US" dirty="0"/>
          </a:p>
        </p:txBody>
      </p:sp>
      <p:pic>
        <p:nvPicPr>
          <p:cNvPr id="12" name="Picture 11" descr="A screenshot of a computer&#10;&#10;AI-generated content may be incorrect.">
            <a:extLst>
              <a:ext uri="{FF2B5EF4-FFF2-40B4-BE49-F238E27FC236}">
                <a16:creationId xmlns:a16="http://schemas.microsoft.com/office/drawing/2014/main" id="{BF4C45EF-ADC8-A4DF-8495-4E6B24886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552" y="1690688"/>
            <a:ext cx="8524684" cy="5167312"/>
          </a:xfrm>
          <a:prstGeom prst="rect">
            <a:avLst/>
          </a:prstGeom>
        </p:spPr>
      </p:pic>
      <p:sp>
        <p:nvSpPr>
          <p:cNvPr id="3" name="Rectangle 2">
            <a:extLst>
              <a:ext uri="{FF2B5EF4-FFF2-40B4-BE49-F238E27FC236}">
                <a16:creationId xmlns:a16="http://schemas.microsoft.com/office/drawing/2014/main" id="{6192C901-091F-ADB5-3057-16A7B10E462A}"/>
              </a:ext>
            </a:extLst>
          </p:cNvPr>
          <p:cNvSpPr/>
          <p:nvPr/>
        </p:nvSpPr>
        <p:spPr>
          <a:xfrm>
            <a:off x="4729018" y="3906982"/>
            <a:ext cx="1690255" cy="21243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3242BFE-C3AF-CC3C-A02B-BC8BFDCFD42A}"/>
              </a:ext>
            </a:extLst>
          </p:cNvPr>
          <p:cNvSpPr/>
          <p:nvPr/>
        </p:nvSpPr>
        <p:spPr>
          <a:xfrm>
            <a:off x="4987636" y="5093855"/>
            <a:ext cx="1016000" cy="28170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429453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1970B-39BD-522E-D42D-464C7E9594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0ED79-4CC0-E8B4-4D22-C6D34273A46A}"/>
              </a:ext>
            </a:extLst>
          </p:cNvPr>
          <p:cNvSpPr>
            <a:spLocks noGrp="1"/>
          </p:cNvSpPr>
          <p:nvPr>
            <p:ph type="title"/>
          </p:nvPr>
        </p:nvSpPr>
        <p:spPr/>
        <p:txBody>
          <a:bodyPr/>
          <a:lstStyle/>
          <a:p>
            <a:pPr algn="ctr"/>
            <a:r>
              <a:rPr lang="en-US" sz="5400" dirty="0"/>
              <a:t>TOOLS &gt;View accounting</a:t>
            </a:r>
            <a:endParaRPr lang="en-US" dirty="0"/>
          </a:p>
        </p:txBody>
      </p:sp>
      <p:pic>
        <p:nvPicPr>
          <p:cNvPr id="14" name="Picture 13" descr="A screenshot of a computer&#10;&#10;AI-generated content may be incorrect.">
            <a:extLst>
              <a:ext uri="{FF2B5EF4-FFF2-40B4-BE49-F238E27FC236}">
                <a16:creationId xmlns:a16="http://schemas.microsoft.com/office/drawing/2014/main" id="{0E1BE43B-D11E-FA79-28E5-E4C386E1A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874" y="1595056"/>
            <a:ext cx="9938802" cy="5124398"/>
          </a:xfrm>
          <a:prstGeom prst="rect">
            <a:avLst/>
          </a:prstGeom>
        </p:spPr>
      </p:pic>
      <p:sp>
        <p:nvSpPr>
          <p:cNvPr id="4" name="Rectangle 3">
            <a:extLst>
              <a:ext uri="{FF2B5EF4-FFF2-40B4-BE49-F238E27FC236}">
                <a16:creationId xmlns:a16="http://schemas.microsoft.com/office/drawing/2014/main" id="{71012C41-43A0-CF77-E0C3-BC4C4CA4BDB0}"/>
              </a:ext>
            </a:extLst>
          </p:cNvPr>
          <p:cNvSpPr/>
          <p:nvPr/>
        </p:nvSpPr>
        <p:spPr>
          <a:xfrm>
            <a:off x="2660071" y="2018140"/>
            <a:ext cx="1343893" cy="18473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854110" y="1815035"/>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3048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8CB99-E334-2986-64D4-81D2123A9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BBFE8-41C3-B967-B197-A624CF94294B}"/>
              </a:ext>
            </a:extLst>
          </p:cNvPr>
          <p:cNvSpPr>
            <a:spLocks noGrp="1"/>
          </p:cNvSpPr>
          <p:nvPr>
            <p:ph type="title"/>
          </p:nvPr>
        </p:nvSpPr>
        <p:spPr/>
        <p:txBody>
          <a:bodyPr>
            <a:normAutofit/>
          </a:bodyPr>
          <a:lstStyle/>
          <a:p>
            <a:pPr algn="ctr"/>
            <a:r>
              <a:rPr lang="en-US" sz="4800" dirty="0"/>
              <a:t>Transaction’s journal entry</a:t>
            </a:r>
          </a:p>
        </p:txBody>
      </p:sp>
      <p:pic>
        <p:nvPicPr>
          <p:cNvPr id="16" name="Picture 15" descr="A screenshot of a computer&#10;&#10;AI-generated content may be incorrect.">
            <a:extLst>
              <a:ext uri="{FF2B5EF4-FFF2-40B4-BE49-F238E27FC236}">
                <a16:creationId xmlns:a16="http://schemas.microsoft.com/office/drawing/2014/main" id="{3614AEA0-384D-7A18-6551-98B8F2B79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804" y="2170545"/>
            <a:ext cx="10404939" cy="4687455"/>
          </a:xfrm>
          <a:prstGeom prst="rect">
            <a:avLst/>
          </a:prstGeom>
        </p:spPr>
      </p:pic>
    </p:spTree>
    <p:extLst>
      <p:ext uri="{BB962C8B-B14F-4D97-AF65-F5344CB8AC3E}">
        <p14:creationId xmlns:p14="http://schemas.microsoft.com/office/powerpoint/2010/main" val="263421219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9E66C-A2B9-390F-2028-94B17A6179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B3C8D-8921-E5F6-B99A-D0BFCC917161}"/>
              </a:ext>
            </a:extLst>
          </p:cNvPr>
          <p:cNvSpPr>
            <a:spLocks noGrp="1"/>
          </p:cNvSpPr>
          <p:nvPr>
            <p:ph type="title"/>
          </p:nvPr>
        </p:nvSpPr>
        <p:spPr>
          <a:xfrm>
            <a:off x="838200" y="14251"/>
            <a:ext cx="10515600" cy="868251"/>
          </a:xfrm>
        </p:spPr>
        <p:txBody>
          <a:bodyPr>
            <a:normAutofit/>
          </a:bodyPr>
          <a:lstStyle/>
          <a:p>
            <a:pPr algn="ctr"/>
            <a:r>
              <a:rPr lang="en-US" sz="4400" dirty="0"/>
              <a:t>Making credit memo</a:t>
            </a:r>
          </a:p>
        </p:txBody>
      </p:sp>
      <p:pic>
        <p:nvPicPr>
          <p:cNvPr id="4" name="Picture 3" descr="A screenshot of a computer&#10;&#10;AI-generated content may be incorrect.">
            <a:extLst>
              <a:ext uri="{FF2B5EF4-FFF2-40B4-BE49-F238E27FC236}">
                <a16:creationId xmlns:a16="http://schemas.microsoft.com/office/drawing/2014/main" id="{5657CC7D-9F24-B23E-0748-3ECE194B0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693" y="1967352"/>
            <a:ext cx="7155711" cy="4890648"/>
          </a:xfrm>
          <a:prstGeom prst="rect">
            <a:avLst/>
          </a:prstGeom>
        </p:spPr>
      </p:pic>
      <p:sp>
        <p:nvSpPr>
          <p:cNvPr id="5" name="TextBox 4">
            <a:extLst>
              <a:ext uri="{FF2B5EF4-FFF2-40B4-BE49-F238E27FC236}">
                <a16:creationId xmlns:a16="http://schemas.microsoft.com/office/drawing/2014/main" id="{2192788C-4CF0-22E8-AA00-5BA6D0F0196F}"/>
              </a:ext>
            </a:extLst>
          </p:cNvPr>
          <p:cNvSpPr txBox="1"/>
          <p:nvPr/>
        </p:nvSpPr>
        <p:spPr>
          <a:xfrm>
            <a:off x="223284" y="898615"/>
            <a:ext cx="12301869" cy="584775"/>
          </a:xfrm>
          <a:prstGeom prst="rect">
            <a:avLst/>
          </a:prstGeom>
          <a:noFill/>
        </p:spPr>
        <p:txBody>
          <a:bodyPr wrap="square" rtlCol="0">
            <a:spAutoFit/>
          </a:bodyPr>
          <a:lstStyle/>
          <a:p>
            <a:pPr algn="ctr"/>
            <a:r>
              <a:rPr lang="en-US" sz="3200" dirty="0"/>
              <a:t>Transactions</a:t>
            </a:r>
            <a:r>
              <a:rPr lang="ar-EG" sz="3200" dirty="0"/>
              <a:t>&lt;&lt;&lt; </a:t>
            </a:r>
            <a:r>
              <a:rPr lang="en-US" sz="3200" dirty="0"/>
              <a:t> Transactions </a:t>
            </a:r>
          </a:p>
        </p:txBody>
      </p:sp>
      <p:cxnSp>
        <p:nvCxnSpPr>
          <p:cNvPr id="6" name="Straight Arrow Connector 5">
            <a:extLst>
              <a:ext uri="{FF2B5EF4-FFF2-40B4-BE49-F238E27FC236}">
                <a16:creationId xmlns:a16="http://schemas.microsoft.com/office/drawing/2014/main" id="{F96B9116-9BF7-75D0-4F24-AB54C7148551}"/>
              </a:ext>
            </a:extLst>
          </p:cNvPr>
          <p:cNvCxnSpPr/>
          <p:nvPr/>
        </p:nvCxnSpPr>
        <p:spPr>
          <a:xfrm flipH="1">
            <a:off x="4359088" y="2802194"/>
            <a:ext cx="640615" cy="7440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860880"/>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F91E7-5AD0-35E9-2135-A58E30A10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8972E-253C-C893-61A6-55BB8A80A676}"/>
              </a:ext>
            </a:extLst>
          </p:cNvPr>
          <p:cNvSpPr>
            <a:spLocks noGrp="1"/>
          </p:cNvSpPr>
          <p:nvPr>
            <p:ph type="title"/>
          </p:nvPr>
        </p:nvSpPr>
        <p:spPr>
          <a:xfrm>
            <a:off x="838200" y="632980"/>
            <a:ext cx="10515600" cy="1325563"/>
          </a:xfrm>
        </p:spPr>
        <p:txBody>
          <a:bodyPr>
            <a:noAutofit/>
          </a:bodyPr>
          <a:lstStyle/>
          <a:p>
            <a:pPr algn="ctr"/>
            <a:r>
              <a:rPr lang="en-US" sz="3200" dirty="0"/>
              <a:t>Enter Customer Info ,transaction class </a:t>
            </a:r>
            <a:br>
              <a:rPr lang="en-US" sz="3200" dirty="0"/>
            </a:br>
            <a:r>
              <a:rPr lang="en-US" sz="3200" dirty="0"/>
              <a:t>its type &amp; tap line items to add transaction line</a:t>
            </a:r>
            <a:br>
              <a:rPr lang="en-US" sz="3200" dirty="0"/>
            </a:br>
            <a:endParaRPr lang="en-US" sz="3200" dirty="0"/>
          </a:p>
        </p:txBody>
      </p:sp>
      <p:pic>
        <p:nvPicPr>
          <p:cNvPr id="4" name="Picture 3" descr="A screenshot of a computer&#10;&#10;AI-generated content may be incorrect.">
            <a:extLst>
              <a:ext uri="{FF2B5EF4-FFF2-40B4-BE49-F238E27FC236}">
                <a16:creationId xmlns:a16="http://schemas.microsoft.com/office/drawing/2014/main" id="{1CC8E0F1-E113-A1FA-08CB-8E684294D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036" y="1958543"/>
            <a:ext cx="9693769" cy="4964112"/>
          </a:xfrm>
          <a:prstGeom prst="rect">
            <a:avLst/>
          </a:prstGeom>
        </p:spPr>
      </p:pic>
      <p:cxnSp>
        <p:nvCxnSpPr>
          <p:cNvPr id="3" name="Straight Arrow Connector 2">
            <a:extLst>
              <a:ext uri="{FF2B5EF4-FFF2-40B4-BE49-F238E27FC236}">
                <a16:creationId xmlns:a16="http://schemas.microsoft.com/office/drawing/2014/main" id="{B7834736-07F6-E3B2-F0BA-7372A1193F19}"/>
              </a:ext>
            </a:extLst>
          </p:cNvPr>
          <p:cNvCxnSpPr/>
          <p:nvPr/>
        </p:nvCxnSpPr>
        <p:spPr>
          <a:xfrm flipH="1">
            <a:off x="4309487" y="2516151"/>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71823DD-3BCF-5147-4BBA-A732437927D0}"/>
              </a:ext>
            </a:extLst>
          </p:cNvPr>
          <p:cNvCxnSpPr/>
          <p:nvPr/>
        </p:nvCxnSpPr>
        <p:spPr>
          <a:xfrm flipH="1">
            <a:off x="4461887" y="2668551"/>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C463E3B-9745-B51E-A4BB-2BAAFFD5AB53}"/>
              </a:ext>
            </a:extLst>
          </p:cNvPr>
          <p:cNvSpPr/>
          <p:nvPr/>
        </p:nvSpPr>
        <p:spPr>
          <a:xfrm>
            <a:off x="4849091" y="3731491"/>
            <a:ext cx="2456873" cy="166254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64226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DDB92-3B4F-8932-2AED-808EDDDCB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2FCFCF-FEA7-90C8-C913-CB93CD4C2408}"/>
              </a:ext>
            </a:extLst>
          </p:cNvPr>
          <p:cNvSpPr>
            <a:spLocks noGrp="1"/>
          </p:cNvSpPr>
          <p:nvPr>
            <p:ph type="title"/>
          </p:nvPr>
        </p:nvSpPr>
        <p:spPr/>
        <p:txBody>
          <a:bodyPr/>
          <a:lstStyle/>
          <a:p>
            <a:pPr algn="ctr"/>
            <a:r>
              <a:rPr lang="en-US" sz="5400" dirty="0"/>
              <a:t>Add Transaction Line</a:t>
            </a:r>
            <a:endParaRPr lang="en-US" dirty="0"/>
          </a:p>
        </p:txBody>
      </p:sp>
      <p:pic>
        <p:nvPicPr>
          <p:cNvPr id="6" name="Picture 5" descr="A screenshot of a computer&#10;&#10;AI-generated content may be incorrect.">
            <a:extLst>
              <a:ext uri="{FF2B5EF4-FFF2-40B4-BE49-F238E27FC236}">
                <a16:creationId xmlns:a16="http://schemas.microsoft.com/office/drawing/2014/main" id="{D52BDE7C-98C8-F33F-0E64-72C911743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036" y="1705693"/>
            <a:ext cx="9245600" cy="5027617"/>
          </a:xfrm>
          <a:prstGeom prst="rect">
            <a:avLst/>
          </a:prstGeom>
        </p:spPr>
      </p:pic>
      <p:sp>
        <p:nvSpPr>
          <p:cNvPr id="3" name="Rectangle 2">
            <a:extLst>
              <a:ext uri="{FF2B5EF4-FFF2-40B4-BE49-F238E27FC236}">
                <a16:creationId xmlns:a16="http://schemas.microsoft.com/office/drawing/2014/main" id="{863DB957-DCD6-D46D-F25E-C4A984EC2093}"/>
              </a:ext>
            </a:extLst>
          </p:cNvPr>
          <p:cNvSpPr/>
          <p:nvPr/>
        </p:nvSpPr>
        <p:spPr>
          <a:xfrm>
            <a:off x="1616363" y="2974109"/>
            <a:ext cx="8672945" cy="21243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41762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A9D69-5BC3-A6FC-9610-638F10FA8D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073197-0775-0F4F-BD33-BAE3CA47E081}"/>
              </a:ext>
            </a:extLst>
          </p:cNvPr>
          <p:cNvSpPr>
            <a:spLocks noGrp="1"/>
          </p:cNvSpPr>
          <p:nvPr>
            <p:ph type="title"/>
          </p:nvPr>
        </p:nvSpPr>
        <p:spPr/>
        <p:txBody>
          <a:bodyPr/>
          <a:lstStyle/>
          <a:p>
            <a:pPr algn="ctr"/>
            <a:r>
              <a:rPr lang="en-US" sz="5400" dirty="0"/>
              <a:t>Complete this transaction</a:t>
            </a:r>
            <a:endParaRPr lang="en-US" dirty="0"/>
          </a:p>
        </p:txBody>
      </p:sp>
      <p:pic>
        <p:nvPicPr>
          <p:cNvPr id="8" name="Picture 7" descr="A screenshot of a computer&#10;&#10;AI-generated content may be incorrect.">
            <a:extLst>
              <a:ext uri="{FF2B5EF4-FFF2-40B4-BE49-F238E27FC236}">
                <a16:creationId xmlns:a16="http://schemas.microsoft.com/office/drawing/2014/main" id="{E3904D62-1356-B669-1C66-BD16FDE3C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698" y="1789687"/>
            <a:ext cx="9751538" cy="5068313"/>
          </a:xfrm>
          <a:prstGeom prst="rect">
            <a:avLst/>
          </a:prstGeom>
        </p:spPr>
      </p:pic>
      <p:sp>
        <p:nvSpPr>
          <p:cNvPr id="4" name="Rectangle 3">
            <a:extLst>
              <a:ext uri="{FF2B5EF4-FFF2-40B4-BE49-F238E27FC236}">
                <a16:creationId xmlns:a16="http://schemas.microsoft.com/office/drawing/2014/main" id="{71012C41-43A0-CF77-E0C3-BC4C4CA4BDB0}"/>
              </a:ext>
            </a:extLst>
          </p:cNvPr>
          <p:cNvSpPr/>
          <p:nvPr/>
        </p:nvSpPr>
        <p:spPr>
          <a:xfrm>
            <a:off x="9434934" y="6603997"/>
            <a:ext cx="1343893" cy="18473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83297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520" y="2535105"/>
            <a:ext cx="10058400" cy="1609344"/>
          </a:xfrm>
        </p:spPr>
        <p:txBody>
          <a:bodyPr/>
          <a:lstStyle/>
          <a:p>
            <a:r>
              <a:rPr lang="en-US" b="1" u="sng" dirty="0"/>
              <a:t>Create Manual Customer</a:t>
            </a:r>
            <a:endParaRPr lang="en-US" dirty="0"/>
          </a:p>
        </p:txBody>
      </p:sp>
    </p:spTree>
    <p:extLst>
      <p:ext uri="{BB962C8B-B14F-4D97-AF65-F5344CB8AC3E}">
        <p14:creationId xmlns:p14="http://schemas.microsoft.com/office/powerpoint/2010/main" val="857263987"/>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95A91-2CB8-B550-FC38-77C5B28A9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30DEF-299C-A737-B425-AB143E2DDA77}"/>
              </a:ext>
            </a:extLst>
          </p:cNvPr>
          <p:cNvSpPr>
            <a:spLocks noGrp="1"/>
          </p:cNvSpPr>
          <p:nvPr>
            <p:ph type="title"/>
          </p:nvPr>
        </p:nvSpPr>
        <p:spPr/>
        <p:txBody>
          <a:bodyPr>
            <a:noAutofit/>
          </a:bodyPr>
          <a:lstStyle/>
          <a:p>
            <a:pPr algn="ctr"/>
            <a:r>
              <a:rPr lang="en-US" sz="4000" dirty="0"/>
              <a:t>Transaction entry completed</a:t>
            </a:r>
            <a:br>
              <a:rPr lang="en-US" sz="4000" dirty="0"/>
            </a:br>
            <a:r>
              <a:rPr lang="en-US" sz="4000" dirty="0"/>
              <a:t>&amp; we have a transaction number</a:t>
            </a:r>
            <a:br>
              <a:rPr lang="en-US" sz="4000" dirty="0"/>
            </a:br>
            <a:r>
              <a:rPr lang="en-US" sz="4000" dirty="0"/>
              <a:t> </a:t>
            </a:r>
          </a:p>
        </p:txBody>
      </p:sp>
      <p:pic>
        <p:nvPicPr>
          <p:cNvPr id="10" name="Picture 9" descr="A screenshot of a computer&#10;&#10;AI-generated content may be incorrect.">
            <a:extLst>
              <a:ext uri="{FF2B5EF4-FFF2-40B4-BE49-F238E27FC236}">
                <a16:creationId xmlns:a16="http://schemas.microsoft.com/office/drawing/2014/main" id="{AB78D46B-D38C-A4E5-04D2-1811281BF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485925"/>
            <a:ext cx="10186860" cy="5372075"/>
          </a:xfrm>
          <a:prstGeom prst="rect">
            <a:avLst/>
          </a:prstGeom>
        </p:spPr>
      </p:pic>
    </p:spTree>
    <p:extLst>
      <p:ext uri="{BB962C8B-B14F-4D97-AF65-F5344CB8AC3E}">
        <p14:creationId xmlns:p14="http://schemas.microsoft.com/office/powerpoint/2010/main" val="1072421386"/>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96C2D-52D3-B3E9-EAA6-07D059D71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73D134-9860-874C-6C24-0D1BBAA3E749}"/>
              </a:ext>
            </a:extLst>
          </p:cNvPr>
          <p:cNvSpPr>
            <a:spLocks noGrp="1"/>
          </p:cNvSpPr>
          <p:nvPr>
            <p:ph type="title"/>
          </p:nvPr>
        </p:nvSpPr>
        <p:spPr/>
        <p:txBody>
          <a:bodyPr>
            <a:normAutofit/>
          </a:bodyPr>
          <a:lstStyle/>
          <a:p>
            <a:pPr algn="ctr"/>
            <a:r>
              <a:rPr lang="en-US" sz="4400" dirty="0"/>
              <a:t>TOOLS &gt; </a:t>
            </a:r>
            <a:r>
              <a:rPr lang="en-US" sz="4400" dirty="0" err="1"/>
              <a:t>CreatE</a:t>
            </a:r>
            <a:r>
              <a:rPr lang="en-US" sz="4400" dirty="0"/>
              <a:t> accounting </a:t>
            </a:r>
          </a:p>
        </p:txBody>
      </p:sp>
      <p:pic>
        <p:nvPicPr>
          <p:cNvPr id="14" name="Picture 13" descr="A screenshot of a computer&#10;&#10;AI-generated content may be incorrect.">
            <a:extLst>
              <a:ext uri="{FF2B5EF4-FFF2-40B4-BE49-F238E27FC236}">
                <a16:creationId xmlns:a16="http://schemas.microsoft.com/office/drawing/2014/main" id="{384A88E3-B90A-9D0E-0E9A-6EF6ACA4F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784" y="1551709"/>
            <a:ext cx="9697464" cy="5306291"/>
          </a:xfrm>
          <a:prstGeom prst="rect">
            <a:avLst/>
          </a:prstGeom>
        </p:spPr>
      </p:pic>
      <p:sp>
        <p:nvSpPr>
          <p:cNvPr id="4" name="Rectangle 3">
            <a:extLst>
              <a:ext uri="{FF2B5EF4-FFF2-40B4-BE49-F238E27FC236}">
                <a16:creationId xmlns:a16="http://schemas.microsoft.com/office/drawing/2014/main" id="{71012C41-43A0-CF77-E0C3-BC4C4CA4BDB0}"/>
              </a:ext>
            </a:extLst>
          </p:cNvPr>
          <p:cNvSpPr/>
          <p:nvPr/>
        </p:nvSpPr>
        <p:spPr>
          <a:xfrm>
            <a:off x="2660071" y="1907301"/>
            <a:ext cx="1343893" cy="18473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978801" y="1648785"/>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39209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3A268-9898-0DF2-BC11-00F1353530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443D0B-A13D-CFC7-4896-064ECD2A2450}"/>
              </a:ext>
            </a:extLst>
          </p:cNvPr>
          <p:cNvSpPr>
            <a:spLocks noGrp="1"/>
          </p:cNvSpPr>
          <p:nvPr>
            <p:ph type="title"/>
          </p:nvPr>
        </p:nvSpPr>
        <p:spPr/>
        <p:txBody>
          <a:bodyPr/>
          <a:lstStyle/>
          <a:p>
            <a:pPr algn="ctr"/>
            <a:r>
              <a:rPr lang="en-US" sz="5400" dirty="0"/>
              <a:t>Create Final Accounting</a:t>
            </a:r>
            <a:endParaRPr lang="en-US" dirty="0"/>
          </a:p>
        </p:txBody>
      </p:sp>
      <p:pic>
        <p:nvPicPr>
          <p:cNvPr id="16" name="Picture 15" descr="A screenshot of a computer&#10;&#10;AI-generated content may be incorrect.">
            <a:extLst>
              <a:ext uri="{FF2B5EF4-FFF2-40B4-BE49-F238E27FC236}">
                <a16:creationId xmlns:a16="http://schemas.microsoft.com/office/drawing/2014/main" id="{5E10A75B-4D9C-8632-0805-FCB7E7044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416" y="1738921"/>
            <a:ext cx="9232657" cy="5001139"/>
          </a:xfrm>
          <a:prstGeom prst="rect">
            <a:avLst/>
          </a:prstGeom>
        </p:spPr>
      </p:pic>
      <p:sp>
        <p:nvSpPr>
          <p:cNvPr id="3" name="Rectangle 2">
            <a:extLst>
              <a:ext uri="{FF2B5EF4-FFF2-40B4-BE49-F238E27FC236}">
                <a16:creationId xmlns:a16="http://schemas.microsoft.com/office/drawing/2014/main" id="{E5FAE774-A180-99CE-D661-B3E8FB672E99}"/>
              </a:ext>
            </a:extLst>
          </p:cNvPr>
          <p:cNvSpPr/>
          <p:nvPr/>
        </p:nvSpPr>
        <p:spPr>
          <a:xfrm>
            <a:off x="4858326" y="3918704"/>
            <a:ext cx="1579418" cy="2032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73144ED-63A7-1355-565C-F650CE94B1D2}"/>
              </a:ext>
            </a:extLst>
          </p:cNvPr>
          <p:cNvSpPr/>
          <p:nvPr/>
        </p:nvSpPr>
        <p:spPr>
          <a:xfrm>
            <a:off x="5176980" y="5034447"/>
            <a:ext cx="942109" cy="34174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518509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E18C9-F5A6-00D8-417A-078C5DA38F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F862F2-2F75-F476-E8C2-9DBF32C2F756}"/>
              </a:ext>
            </a:extLst>
          </p:cNvPr>
          <p:cNvSpPr>
            <a:spLocks noGrp="1"/>
          </p:cNvSpPr>
          <p:nvPr>
            <p:ph type="title"/>
          </p:nvPr>
        </p:nvSpPr>
        <p:spPr/>
        <p:txBody>
          <a:bodyPr/>
          <a:lstStyle/>
          <a:p>
            <a:pPr algn="ctr"/>
            <a:r>
              <a:rPr lang="en-US" sz="5400" dirty="0"/>
              <a:t>TOOLS &gt; View accounting </a:t>
            </a:r>
            <a:endParaRPr lang="en-US" dirty="0"/>
          </a:p>
        </p:txBody>
      </p:sp>
      <p:pic>
        <p:nvPicPr>
          <p:cNvPr id="12" name="Picture 11" descr="A screenshot of a computer&#10;&#10;AI-generated content may be incorrect.">
            <a:extLst>
              <a:ext uri="{FF2B5EF4-FFF2-40B4-BE49-F238E27FC236}">
                <a16:creationId xmlns:a16="http://schemas.microsoft.com/office/drawing/2014/main" id="{7A744766-9201-10CE-5971-9AEF95539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054" y="1736800"/>
            <a:ext cx="9466927" cy="5121200"/>
          </a:xfrm>
          <a:prstGeom prst="rect">
            <a:avLst/>
          </a:prstGeom>
        </p:spPr>
      </p:pic>
      <p:sp>
        <p:nvSpPr>
          <p:cNvPr id="4" name="Rectangle 3">
            <a:extLst>
              <a:ext uri="{FF2B5EF4-FFF2-40B4-BE49-F238E27FC236}">
                <a16:creationId xmlns:a16="http://schemas.microsoft.com/office/drawing/2014/main" id="{71012C41-43A0-CF77-E0C3-BC4C4CA4BDB0}"/>
              </a:ext>
            </a:extLst>
          </p:cNvPr>
          <p:cNvSpPr/>
          <p:nvPr/>
        </p:nvSpPr>
        <p:spPr>
          <a:xfrm>
            <a:off x="2535380" y="2198251"/>
            <a:ext cx="1343893" cy="18473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632435" y="1953583"/>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870670"/>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FE1B1-4E42-4C81-B758-323D70B08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8F7C5-480C-368A-270A-0F959766DCBE}"/>
              </a:ext>
            </a:extLst>
          </p:cNvPr>
          <p:cNvSpPr>
            <a:spLocks noGrp="1"/>
          </p:cNvSpPr>
          <p:nvPr>
            <p:ph type="title"/>
          </p:nvPr>
        </p:nvSpPr>
        <p:spPr/>
        <p:txBody>
          <a:bodyPr/>
          <a:lstStyle/>
          <a:p>
            <a:pPr algn="ctr"/>
            <a:r>
              <a:rPr lang="en-US" sz="5400" dirty="0"/>
              <a:t>Transaction’s journal entry</a:t>
            </a:r>
            <a:endParaRPr lang="en-US" dirty="0"/>
          </a:p>
        </p:txBody>
      </p:sp>
      <p:pic>
        <p:nvPicPr>
          <p:cNvPr id="18" name="Picture 17" descr="A screenshot of a computer">
            <a:extLst>
              <a:ext uri="{FF2B5EF4-FFF2-40B4-BE49-F238E27FC236}">
                <a16:creationId xmlns:a16="http://schemas.microsoft.com/office/drawing/2014/main" id="{372B1766-2646-1548-3A45-36AE8A5EF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129" y="2013527"/>
            <a:ext cx="11229742" cy="4687455"/>
          </a:xfrm>
          <a:prstGeom prst="rect">
            <a:avLst/>
          </a:prstGeom>
        </p:spPr>
      </p:pic>
    </p:spTree>
    <p:extLst>
      <p:ext uri="{BB962C8B-B14F-4D97-AF65-F5344CB8AC3E}">
        <p14:creationId xmlns:p14="http://schemas.microsoft.com/office/powerpoint/2010/main" val="45841309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7CD3-ECAD-14AC-BC4A-DB6AAD41D59C}"/>
              </a:ext>
            </a:extLst>
          </p:cNvPr>
          <p:cNvSpPr>
            <a:spLocks noGrp="1"/>
          </p:cNvSpPr>
          <p:nvPr>
            <p:ph type="title"/>
          </p:nvPr>
        </p:nvSpPr>
        <p:spPr>
          <a:xfrm>
            <a:off x="838200" y="2766218"/>
            <a:ext cx="10515600" cy="1325563"/>
          </a:xfrm>
        </p:spPr>
        <p:txBody>
          <a:bodyPr/>
          <a:lstStyle/>
          <a:p>
            <a:pPr algn="ctr"/>
            <a:r>
              <a:rPr lang="en-US" b="1" u="sng" dirty="0"/>
              <a:t>Applying debit ON credit</a:t>
            </a:r>
          </a:p>
        </p:txBody>
      </p:sp>
    </p:spTree>
    <p:extLst>
      <p:ext uri="{BB962C8B-B14F-4D97-AF65-F5344CB8AC3E}">
        <p14:creationId xmlns:p14="http://schemas.microsoft.com/office/powerpoint/2010/main" val="123685294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D62A-2524-E149-1141-37D3DDBC44A1}"/>
              </a:ext>
            </a:extLst>
          </p:cNvPr>
          <p:cNvSpPr>
            <a:spLocks noGrp="1"/>
          </p:cNvSpPr>
          <p:nvPr>
            <p:ph type="title"/>
          </p:nvPr>
        </p:nvSpPr>
        <p:spPr>
          <a:xfrm>
            <a:off x="838200" y="14251"/>
            <a:ext cx="10515600" cy="868251"/>
          </a:xfrm>
        </p:spPr>
        <p:txBody>
          <a:bodyPr>
            <a:normAutofit/>
          </a:bodyPr>
          <a:lstStyle/>
          <a:p>
            <a:pPr algn="ctr"/>
            <a:r>
              <a:rPr lang="en-US" sz="4400" dirty="0"/>
              <a:t>Making credit memo</a:t>
            </a:r>
          </a:p>
        </p:txBody>
      </p:sp>
      <p:pic>
        <p:nvPicPr>
          <p:cNvPr id="4" name="Picture 3" descr="A screenshot of a computer&#10;&#10;AI-generated content may be incorrect.">
            <a:extLst>
              <a:ext uri="{FF2B5EF4-FFF2-40B4-BE49-F238E27FC236}">
                <a16:creationId xmlns:a16="http://schemas.microsoft.com/office/drawing/2014/main" id="{A19FB96C-E3FB-6DD4-3FC5-20A9EF605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693" y="1967352"/>
            <a:ext cx="7155711" cy="4890648"/>
          </a:xfrm>
          <a:prstGeom prst="rect">
            <a:avLst/>
          </a:prstGeom>
        </p:spPr>
      </p:pic>
      <p:sp>
        <p:nvSpPr>
          <p:cNvPr id="5" name="TextBox 4">
            <a:extLst>
              <a:ext uri="{FF2B5EF4-FFF2-40B4-BE49-F238E27FC236}">
                <a16:creationId xmlns:a16="http://schemas.microsoft.com/office/drawing/2014/main" id="{A74BCA1E-A2A9-FCB0-DB89-17DEF78FB8BC}"/>
              </a:ext>
            </a:extLst>
          </p:cNvPr>
          <p:cNvSpPr txBox="1"/>
          <p:nvPr/>
        </p:nvSpPr>
        <p:spPr>
          <a:xfrm>
            <a:off x="223284" y="898615"/>
            <a:ext cx="12301869" cy="584775"/>
          </a:xfrm>
          <a:prstGeom prst="rect">
            <a:avLst/>
          </a:prstGeom>
          <a:noFill/>
        </p:spPr>
        <p:txBody>
          <a:bodyPr wrap="square" rtlCol="0">
            <a:spAutoFit/>
          </a:bodyPr>
          <a:lstStyle/>
          <a:p>
            <a:pPr algn="ctr"/>
            <a:r>
              <a:rPr lang="en-US" sz="3200" dirty="0"/>
              <a:t>Transactions</a:t>
            </a:r>
            <a:r>
              <a:rPr lang="ar-EG" sz="3200" dirty="0"/>
              <a:t>&lt;&lt;&lt; </a:t>
            </a:r>
            <a:r>
              <a:rPr lang="en-US" sz="3200" dirty="0"/>
              <a:t> Transactions </a:t>
            </a:r>
          </a:p>
        </p:txBody>
      </p:sp>
      <p:cxnSp>
        <p:nvCxnSpPr>
          <p:cNvPr id="6" name="Straight Arrow Connector 5"/>
          <p:cNvCxnSpPr/>
          <p:nvPr/>
        </p:nvCxnSpPr>
        <p:spPr>
          <a:xfrm flipH="1">
            <a:off x="4359088" y="2802194"/>
            <a:ext cx="640615" cy="7440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073053"/>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1D02-6532-4D33-4AD9-8ED7772493B3}"/>
              </a:ext>
            </a:extLst>
          </p:cNvPr>
          <p:cNvSpPr>
            <a:spLocks noGrp="1"/>
          </p:cNvSpPr>
          <p:nvPr>
            <p:ph type="title"/>
          </p:nvPr>
        </p:nvSpPr>
        <p:spPr>
          <a:xfrm>
            <a:off x="0" y="637953"/>
            <a:ext cx="12192000" cy="773519"/>
          </a:xfrm>
        </p:spPr>
        <p:txBody>
          <a:bodyPr>
            <a:noAutofit/>
          </a:bodyPr>
          <a:lstStyle/>
          <a:p>
            <a:pPr algn="ctr"/>
            <a:r>
              <a:rPr lang="en-US" sz="3200" dirty="0"/>
              <a:t>Enter Customer Info ,transaction class </a:t>
            </a:r>
            <a:br>
              <a:rPr lang="en-US" sz="3200" dirty="0"/>
            </a:br>
            <a:r>
              <a:rPr lang="en-US" sz="3200" dirty="0"/>
              <a:t>its type &amp; tap line items to add transaction line</a:t>
            </a:r>
            <a:br>
              <a:rPr lang="en-US" sz="3200" dirty="0"/>
            </a:br>
            <a:endParaRPr lang="en-US" sz="3200" dirty="0"/>
          </a:p>
        </p:txBody>
      </p:sp>
      <p:pic>
        <p:nvPicPr>
          <p:cNvPr id="4" name="Picture 3" descr="A screenshot of a computer">
            <a:extLst>
              <a:ext uri="{FF2B5EF4-FFF2-40B4-BE49-F238E27FC236}">
                <a16:creationId xmlns:a16="http://schemas.microsoft.com/office/drawing/2014/main" id="{918B79CB-B559-C5F5-A2F8-06202ECFC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84" y="2062716"/>
            <a:ext cx="10987548" cy="4795284"/>
          </a:xfrm>
          <a:prstGeom prst="rect">
            <a:avLst/>
          </a:prstGeom>
        </p:spPr>
      </p:pic>
      <p:sp>
        <p:nvSpPr>
          <p:cNvPr id="6" name="Rectangle 5">
            <a:extLst>
              <a:ext uri="{FF2B5EF4-FFF2-40B4-BE49-F238E27FC236}">
                <a16:creationId xmlns:a16="http://schemas.microsoft.com/office/drawing/2014/main" id="{B48AB332-0A1A-D034-9550-FA079E63CC78}"/>
              </a:ext>
            </a:extLst>
          </p:cNvPr>
          <p:cNvSpPr/>
          <p:nvPr/>
        </p:nvSpPr>
        <p:spPr>
          <a:xfrm>
            <a:off x="4498258" y="3678756"/>
            <a:ext cx="2920181" cy="1680053"/>
          </a:xfrm>
          <a:prstGeom prst="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EFDE71-936E-A50B-B397-6C7EE0EDAC7A}"/>
              </a:ext>
            </a:extLst>
          </p:cNvPr>
          <p:cNvSpPr/>
          <p:nvPr/>
        </p:nvSpPr>
        <p:spPr>
          <a:xfrm>
            <a:off x="1537398" y="6570921"/>
            <a:ext cx="1301495" cy="21265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801636" y="2259420"/>
            <a:ext cx="935583" cy="5952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077393" y="2434856"/>
            <a:ext cx="878065" cy="592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350937"/>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702A-DE7D-1D88-D6A6-BAA4A0B11809}"/>
              </a:ext>
            </a:extLst>
          </p:cNvPr>
          <p:cNvSpPr>
            <a:spLocks noGrp="1"/>
          </p:cNvSpPr>
          <p:nvPr>
            <p:ph type="title"/>
          </p:nvPr>
        </p:nvSpPr>
        <p:spPr>
          <a:xfrm>
            <a:off x="838200" y="365126"/>
            <a:ext cx="10515600" cy="505030"/>
          </a:xfrm>
        </p:spPr>
        <p:txBody>
          <a:bodyPr>
            <a:normAutofit fontScale="90000"/>
          </a:bodyPr>
          <a:lstStyle/>
          <a:p>
            <a:pPr algn="ctr"/>
            <a:r>
              <a:rPr lang="en-US" sz="4400" dirty="0"/>
              <a:t>Add Transaction Line</a:t>
            </a:r>
          </a:p>
        </p:txBody>
      </p:sp>
      <p:pic>
        <p:nvPicPr>
          <p:cNvPr id="4" name="Picture 3" descr="A screenshot of a computer">
            <a:extLst>
              <a:ext uri="{FF2B5EF4-FFF2-40B4-BE49-F238E27FC236}">
                <a16:creationId xmlns:a16="http://schemas.microsoft.com/office/drawing/2014/main" id="{4FC027AF-FC3A-CCA0-1E82-34EF56189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84" y="1401097"/>
            <a:ext cx="11135032" cy="5286782"/>
          </a:xfrm>
          <a:prstGeom prst="rect">
            <a:avLst/>
          </a:prstGeom>
        </p:spPr>
      </p:pic>
      <p:sp>
        <p:nvSpPr>
          <p:cNvPr id="15" name="Rectangle 14">
            <a:extLst>
              <a:ext uri="{FF2B5EF4-FFF2-40B4-BE49-F238E27FC236}">
                <a16:creationId xmlns:a16="http://schemas.microsoft.com/office/drawing/2014/main" id="{AA460142-B89E-743E-E4ED-82C23D7C3C28}"/>
              </a:ext>
            </a:extLst>
          </p:cNvPr>
          <p:cNvSpPr/>
          <p:nvPr/>
        </p:nvSpPr>
        <p:spPr>
          <a:xfrm>
            <a:off x="1028615" y="2909548"/>
            <a:ext cx="9383746" cy="27610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78512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0430-29A3-58B5-73C8-63A26DB6B9B9}"/>
              </a:ext>
            </a:extLst>
          </p:cNvPr>
          <p:cNvSpPr>
            <a:spLocks noGrp="1"/>
          </p:cNvSpPr>
          <p:nvPr>
            <p:ph type="title"/>
          </p:nvPr>
        </p:nvSpPr>
        <p:spPr>
          <a:xfrm>
            <a:off x="838200" y="365126"/>
            <a:ext cx="10515600" cy="1109714"/>
          </a:xfrm>
        </p:spPr>
        <p:txBody>
          <a:bodyPr>
            <a:normAutofit/>
          </a:bodyPr>
          <a:lstStyle/>
          <a:p>
            <a:pPr algn="ctr"/>
            <a:r>
              <a:rPr lang="en-US" sz="4400" dirty="0"/>
              <a:t>Complete this transaction</a:t>
            </a:r>
          </a:p>
        </p:txBody>
      </p:sp>
      <p:pic>
        <p:nvPicPr>
          <p:cNvPr id="3" name="Picture 2" descr="A screenshot of a computer">
            <a:extLst>
              <a:ext uri="{FF2B5EF4-FFF2-40B4-BE49-F238E27FC236}">
                <a16:creationId xmlns:a16="http://schemas.microsoft.com/office/drawing/2014/main" id="{B4D6CBC7-EEDA-1B3D-2028-CF4D16974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11" y="1323917"/>
            <a:ext cx="10755554" cy="5317813"/>
          </a:xfrm>
          <a:prstGeom prst="rect">
            <a:avLst/>
          </a:prstGeom>
        </p:spPr>
      </p:pic>
      <p:sp>
        <p:nvSpPr>
          <p:cNvPr id="4" name="Rectangle 3">
            <a:extLst>
              <a:ext uri="{FF2B5EF4-FFF2-40B4-BE49-F238E27FC236}">
                <a16:creationId xmlns:a16="http://schemas.microsoft.com/office/drawing/2014/main" id="{8E86613E-0730-DA1C-1E5E-C7D18A212D0D}"/>
              </a:ext>
            </a:extLst>
          </p:cNvPr>
          <p:cNvSpPr/>
          <p:nvPr/>
        </p:nvSpPr>
        <p:spPr>
          <a:xfrm>
            <a:off x="10223376" y="6354507"/>
            <a:ext cx="1329069" cy="21143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83460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23" y="429318"/>
            <a:ext cx="10058400" cy="1609344"/>
          </a:xfrm>
        </p:spPr>
        <p:txBody>
          <a:bodyPr/>
          <a:lstStyle/>
          <a:p>
            <a:r>
              <a:rPr lang="en-US" b="1" u="sng" dirty="0"/>
              <a:t>Create Manual Customer</a:t>
            </a:r>
          </a:p>
        </p:txBody>
      </p:sp>
      <p:pic>
        <p:nvPicPr>
          <p:cNvPr id="4" name="Content Placeholder 3" descr="Oracle Applications - ERPNEXT"/>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0400" y="1767337"/>
            <a:ext cx="8182633" cy="4475807"/>
          </a:xfrm>
          <a:prstGeom prst="rect">
            <a:avLst/>
          </a:prstGeom>
        </p:spPr>
      </p:pic>
      <p:sp>
        <p:nvSpPr>
          <p:cNvPr id="5" name="TextBox 4"/>
          <p:cNvSpPr txBox="1"/>
          <p:nvPr/>
        </p:nvSpPr>
        <p:spPr>
          <a:xfrm>
            <a:off x="269823" y="2038662"/>
            <a:ext cx="2488367" cy="1754326"/>
          </a:xfrm>
          <a:prstGeom prst="rect">
            <a:avLst/>
          </a:prstGeom>
          <a:noFill/>
        </p:spPr>
        <p:txBody>
          <a:bodyPr wrap="square" rtlCol="0">
            <a:spAutoFit/>
          </a:bodyPr>
          <a:lstStyle/>
          <a:p>
            <a:pPr marL="342900" indent="-342900">
              <a:buFont typeface="+mj-lt"/>
              <a:buAutoNum type="arabicPeriod"/>
            </a:pPr>
            <a:r>
              <a:rPr lang="en-US" dirty="0"/>
              <a:t>Receivable Vision Operations (USA)</a:t>
            </a:r>
          </a:p>
          <a:p>
            <a:pPr marL="342900" indent="-342900">
              <a:buFont typeface="+mj-lt"/>
              <a:buAutoNum type="arabicPeriod"/>
            </a:pPr>
            <a:r>
              <a:rPr lang="en-US" dirty="0"/>
              <a:t>Customers</a:t>
            </a:r>
          </a:p>
          <a:p>
            <a:pPr marL="342900" indent="-342900">
              <a:buFont typeface="+mj-lt"/>
              <a:buAutoNum type="arabicPeriod"/>
            </a:pPr>
            <a:r>
              <a:rPr lang="en-US" dirty="0"/>
              <a:t>Create /Maintain Customer</a:t>
            </a:r>
          </a:p>
          <a:p>
            <a:pPr marL="342900" indent="-342900">
              <a:buFont typeface="+mj-lt"/>
              <a:buAutoNum type="arabicPeriod"/>
            </a:pPr>
            <a:endParaRPr lang="en-US" dirty="0"/>
          </a:p>
        </p:txBody>
      </p:sp>
      <p:cxnSp>
        <p:nvCxnSpPr>
          <p:cNvPr id="6" name="Straight Arrow Connector 5"/>
          <p:cNvCxnSpPr/>
          <p:nvPr/>
        </p:nvCxnSpPr>
        <p:spPr>
          <a:xfrm flipH="1">
            <a:off x="4393254" y="3018230"/>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085981" y="3142920"/>
            <a:ext cx="1295513" cy="430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48153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E0E6-1804-3425-D79B-E2B1AD9457FD}"/>
              </a:ext>
            </a:extLst>
          </p:cNvPr>
          <p:cNvSpPr>
            <a:spLocks noGrp="1"/>
          </p:cNvSpPr>
          <p:nvPr>
            <p:ph type="title"/>
          </p:nvPr>
        </p:nvSpPr>
        <p:spPr>
          <a:xfrm>
            <a:off x="763772" y="265814"/>
            <a:ext cx="10515600" cy="1325563"/>
          </a:xfrm>
        </p:spPr>
        <p:txBody>
          <a:bodyPr>
            <a:noAutofit/>
          </a:bodyPr>
          <a:lstStyle/>
          <a:p>
            <a:pPr algn="ctr"/>
            <a:r>
              <a:rPr lang="en-US" sz="3600" dirty="0"/>
              <a:t>Transaction entry completed</a:t>
            </a:r>
            <a:br>
              <a:rPr lang="en-US" sz="3600" dirty="0"/>
            </a:br>
            <a:r>
              <a:rPr lang="en-US" sz="3600" dirty="0"/>
              <a:t>&amp; we have a transaction number</a:t>
            </a:r>
            <a:br>
              <a:rPr lang="en-US" sz="3600" dirty="0"/>
            </a:br>
            <a:r>
              <a:rPr lang="en-US" sz="3600" dirty="0"/>
              <a:t> </a:t>
            </a:r>
          </a:p>
        </p:txBody>
      </p:sp>
      <p:pic>
        <p:nvPicPr>
          <p:cNvPr id="6" name="Picture 5" descr="A screenshot of a computer&#10;&#10;AI-generated content may be incorrect.">
            <a:extLst>
              <a:ext uri="{FF2B5EF4-FFF2-40B4-BE49-F238E27FC236}">
                <a16:creationId xmlns:a16="http://schemas.microsoft.com/office/drawing/2014/main" id="{1D8E9314-1D45-A375-D90B-12708EDDD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81" y="1106130"/>
            <a:ext cx="10958051" cy="5606502"/>
          </a:xfrm>
          <a:prstGeom prst="rect">
            <a:avLst/>
          </a:prstGeom>
        </p:spPr>
      </p:pic>
      <p:sp>
        <p:nvSpPr>
          <p:cNvPr id="4" name="Rectangle 3">
            <a:extLst>
              <a:ext uri="{FF2B5EF4-FFF2-40B4-BE49-F238E27FC236}">
                <a16:creationId xmlns:a16="http://schemas.microsoft.com/office/drawing/2014/main" id="{7875A5F6-2102-5964-5D7E-EEC97C56232D}"/>
              </a:ext>
            </a:extLst>
          </p:cNvPr>
          <p:cNvSpPr/>
          <p:nvPr/>
        </p:nvSpPr>
        <p:spPr>
          <a:xfrm>
            <a:off x="2258561" y="1431888"/>
            <a:ext cx="1059826" cy="15948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447978" y="1431888"/>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019664"/>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249E-8DC2-4E89-2242-940545C56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91B06-BF10-6B87-E254-317B310D3EDD}"/>
              </a:ext>
            </a:extLst>
          </p:cNvPr>
          <p:cNvSpPr>
            <a:spLocks noGrp="1"/>
          </p:cNvSpPr>
          <p:nvPr>
            <p:ph type="title"/>
          </p:nvPr>
        </p:nvSpPr>
        <p:spPr>
          <a:xfrm>
            <a:off x="838200" y="365126"/>
            <a:ext cx="10515600" cy="976978"/>
          </a:xfrm>
        </p:spPr>
        <p:txBody>
          <a:bodyPr>
            <a:normAutofit fontScale="90000"/>
          </a:bodyPr>
          <a:lstStyle/>
          <a:p>
            <a:pPr algn="ctr"/>
            <a:r>
              <a:rPr lang="en-US" sz="4400" dirty="0"/>
              <a:t>TOOLS&gt; Create accounting </a:t>
            </a:r>
            <a:r>
              <a:rPr lang="en-US" sz="4400" i="0" dirty="0">
                <a:solidFill>
                  <a:srgbClr val="FFFFFF"/>
                </a:solidFill>
                <a:effectLst/>
              </a:rPr>
              <a:t>treatment</a:t>
            </a:r>
            <a:endParaRPr lang="en-US" sz="4400" dirty="0"/>
          </a:p>
        </p:txBody>
      </p:sp>
      <p:pic>
        <p:nvPicPr>
          <p:cNvPr id="8" name="Picture 7" descr="A screenshot of a computer&#10;&#10;AI-generated content may be incorrect.">
            <a:extLst>
              <a:ext uri="{FF2B5EF4-FFF2-40B4-BE49-F238E27FC236}">
                <a16:creationId xmlns:a16="http://schemas.microsoft.com/office/drawing/2014/main" id="{D3F8934C-C72E-177F-4262-35B4A096D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39" y="1342104"/>
            <a:ext cx="10799955" cy="5014451"/>
          </a:xfrm>
          <a:prstGeom prst="rect">
            <a:avLst/>
          </a:prstGeom>
        </p:spPr>
      </p:pic>
      <p:sp>
        <p:nvSpPr>
          <p:cNvPr id="3" name="Rectangle 2">
            <a:extLst>
              <a:ext uri="{FF2B5EF4-FFF2-40B4-BE49-F238E27FC236}">
                <a16:creationId xmlns:a16="http://schemas.microsoft.com/office/drawing/2014/main" id="{C0B46109-7FE2-EA79-0261-9583007BC49C}"/>
              </a:ext>
            </a:extLst>
          </p:cNvPr>
          <p:cNvSpPr/>
          <p:nvPr/>
        </p:nvSpPr>
        <p:spPr>
          <a:xfrm>
            <a:off x="2229064" y="1680630"/>
            <a:ext cx="1084521" cy="116958"/>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462746" y="1136738"/>
            <a:ext cx="1390865" cy="5438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39952"/>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65BF8-7579-2BEA-FF50-6C2A698871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6BFDF-750E-7392-3128-00464AF6D1C2}"/>
              </a:ext>
            </a:extLst>
          </p:cNvPr>
          <p:cNvSpPr>
            <a:spLocks noGrp="1"/>
          </p:cNvSpPr>
          <p:nvPr>
            <p:ph type="title"/>
          </p:nvPr>
        </p:nvSpPr>
        <p:spPr>
          <a:xfrm>
            <a:off x="838200" y="365126"/>
            <a:ext cx="10515600" cy="814746"/>
          </a:xfrm>
        </p:spPr>
        <p:txBody>
          <a:bodyPr>
            <a:normAutofit/>
          </a:bodyPr>
          <a:lstStyle/>
          <a:p>
            <a:pPr algn="ctr"/>
            <a:r>
              <a:rPr lang="en-US" sz="4400" dirty="0"/>
              <a:t>Creating Final Accounting</a:t>
            </a:r>
          </a:p>
        </p:txBody>
      </p:sp>
      <p:pic>
        <p:nvPicPr>
          <p:cNvPr id="10" name="Picture 9" descr="A screenshot of a computer&#10;&#10;AI-generated content may be incorrect.">
            <a:extLst>
              <a:ext uri="{FF2B5EF4-FFF2-40B4-BE49-F238E27FC236}">
                <a16:creationId xmlns:a16="http://schemas.microsoft.com/office/drawing/2014/main" id="{D8A9384E-A7E3-A929-129D-DDAC71574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81" y="1371314"/>
            <a:ext cx="11090787" cy="5348746"/>
          </a:xfrm>
          <a:prstGeom prst="rect">
            <a:avLst/>
          </a:prstGeom>
        </p:spPr>
      </p:pic>
      <p:sp>
        <p:nvSpPr>
          <p:cNvPr id="3" name="Rectangle 2">
            <a:extLst>
              <a:ext uri="{FF2B5EF4-FFF2-40B4-BE49-F238E27FC236}">
                <a16:creationId xmlns:a16="http://schemas.microsoft.com/office/drawing/2014/main" id="{BD308BEB-A995-8587-3B2F-1F82E802F495}"/>
              </a:ext>
            </a:extLst>
          </p:cNvPr>
          <p:cNvSpPr/>
          <p:nvPr/>
        </p:nvSpPr>
        <p:spPr>
          <a:xfrm>
            <a:off x="4433776" y="3628103"/>
            <a:ext cx="1893281" cy="27046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CA300AB-6651-E890-EBE8-6B1B0F61E5A3}"/>
              </a:ext>
            </a:extLst>
          </p:cNvPr>
          <p:cNvSpPr/>
          <p:nvPr/>
        </p:nvSpPr>
        <p:spPr>
          <a:xfrm>
            <a:off x="4566513" y="4864871"/>
            <a:ext cx="1499190" cy="39138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473150"/>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B0E34-B9BF-3B68-8771-048DACF287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698D4-C5AC-7C17-86E1-2961FD51C102}"/>
              </a:ext>
            </a:extLst>
          </p:cNvPr>
          <p:cNvSpPr>
            <a:spLocks noGrp="1"/>
          </p:cNvSpPr>
          <p:nvPr>
            <p:ph type="title"/>
          </p:nvPr>
        </p:nvSpPr>
        <p:spPr>
          <a:xfrm>
            <a:off x="838200" y="365126"/>
            <a:ext cx="10515600" cy="1035972"/>
          </a:xfrm>
        </p:spPr>
        <p:txBody>
          <a:bodyPr>
            <a:normAutofit/>
          </a:bodyPr>
          <a:lstStyle/>
          <a:p>
            <a:pPr algn="ctr"/>
            <a:r>
              <a:rPr lang="en-US" sz="4400" dirty="0"/>
              <a:t>TOOLS&gt; View Accounting</a:t>
            </a:r>
          </a:p>
        </p:txBody>
      </p:sp>
      <p:pic>
        <p:nvPicPr>
          <p:cNvPr id="12" name="Picture 11" descr="A screenshot of a computer&#10;&#10;AI-generated content may be incorrect.">
            <a:extLst>
              <a:ext uri="{FF2B5EF4-FFF2-40B4-BE49-F238E27FC236}">
                <a16:creationId xmlns:a16="http://schemas.microsoft.com/office/drawing/2014/main" id="{B7BBC107-2A51-9312-908D-7E790B823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01098"/>
            <a:ext cx="10768780" cy="5147187"/>
          </a:xfrm>
          <a:prstGeom prst="rect">
            <a:avLst/>
          </a:prstGeom>
        </p:spPr>
      </p:pic>
      <p:sp>
        <p:nvSpPr>
          <p:cNvPr id="3" name="Rectangle 2">
            <a:extLst>
              <a:ext uri="{FF2B5EF4-FFF2-40B4-BE49-F238E27FC236}">
                <a16:creationId xmlns:a16="http://schemas.microsoft.com/office/drawing/2014/main" id="{E79DCF60-60A8-5A7C-24BE-754B4F580262}"/>
              </a:ext>
            </a:extLst>
          </p:cNvPr>
          <p:cNvSpPr/>
          <p:nvPr/>
        </p:nvSpPr>
        <p:spPr>
          <a:xfrm>
            <a:off x="2306579" y="1864812"/>
            <a:ext cx="1063256" cy="180755"/>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369835" y="1431888"/>
            <a:ext cx="1585625" cy="523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44524"/>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470CF-36B2-DDBB-74A2-5AE2261ED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4154D3-B6D2-BE72-AE72-BC00F79A62BF}"/>
              </a:ext>
            </a:extLst>
          </p:cNvPr>
          <p:cNvSpPr>
            <a:spLocks noGrp="1"/>
          </p:cNvSpPr>
          <p:nvPr>
            <p:ph type="title"/>
          </p:nvPr>
        </p:nvSpPr>
        <p:spPr>
          <a:xfrm>
            <a:off x="838200" y="365126"/>
            <a:ext cx="10515600" cy="976978"/>
          </a:xfrm>
        </p:spPr>
        <p:txBody>
          <a:bodyPr>
            <a:normAutofit/>
          </a:bodyPr>
          <a:lstStyle/>
          <a:p>
            <a:pPr algn="ctr"/>
            <a:r>
              <a:rPr lang="en-US" sz="4400" dirty="0"/>
              <a:t>Transaction’s journal entry</a:t>
            </a:r>
          </a:p>
        </p:txBody>
      </p:sp>
      <p:pic>
        <p:nvPicPr>
          <p:cNvPr id="14" name="Picture 13" descr="A screenshot of a computer">
            <a:extLst>
              <a:ext uri="{FF2B5EF4-FFF2-40B4-BE49-F238E27FC236}">
                <a16:creationId xmlns:a16="http://schemas.microsoft.com/office/drawing/2014/main" id="{E73E6A81-6CFD-FE8C-AA88-5F92D9318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32" y="1342104"/>
            <a:ext cx="11253020" cy="5073444"/>
          </a:xfrm>
          <a:prstGeom prst="rect">
            <a:avLst/>
          </a:prstGeom>
        </p:spPr>
      </p:pic>
    </p:spTree>
    <p:extLst>
      <p:ext uri="{BB962C8B-B14F-4D97-AF65-F5344CB8AC3E}">
        <p14:creationId xmlns:p14="http://schemas.microsoft.com/office/powerpoint/2010/main" val="2410991942"/>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B1589-24EA-F961-CA72-25D77538B8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F2AB4-A475-1A04-1FDF-0BAF6E0D7FBB}"/>
              </a:ext>
            </a:extLst>
          </p:cNvPr>
          <p:cNvSpPr>
            <a:spLocks noGrp="1"/>
          </p:cNvSpPr>
          <p:nvPr>
            <p:ph type="title"/>
          </p:nvPr>
        </p:nvSpPr>
        <p:spPr>
          <a:xfrm>
            <a:off x="838200" y="14251"/>
            <a:ext cx="10515600" cy="868251"/>
          </a:xfrm>
        </p:spPr>
        <p:txBody>
          <a:bodyPr>
            <a:normAutofit/>
          </a:bodyPr>
          <a:lstStyle/>
          <a:p>
            <a:pPr algn="ctr"/>
            <a:r>
              <a:rPr lang="en-US" sz="4800" dirty="0"/>
              <a:t>Making Debit memo</a:t>
            </a:r>
          </a:p>
        </p:txBody>
      </p:sp>
      <p:pic>
        <p:nvPicPr>
          <p:cNvPr id="4" name="Picture 3" descr="A screenshot of a computer&#10;&#10;AI-generated content may be incorrect.">
            <a:extLst>
              <a:ext uri="{FF2B5EF4-FFF2-40B4-BE49-F238E27FC236}">
                <a16:creationId xmlns:a16="http://schemas.microsoft.com/office/drawing/2014/main" id="{BD0B30D4-48CA-5F3A-57F1-37934E851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37948"/>
            <a:ext cx="10783529" cy="5007097"/>
          </a:xfrm>
          <a:prstGeom prst="rect">
            <a:avLst/>
          </a:prstGeom>
        </p:spPr>
      </p:pic>
      <p:sp>
        <p:nvSpPr>
          <p:cNvPr id="5" name="TextBox 4">
            <a:extLst>
              <a:ext uri="{FF2B5EF4-FFF2-40B4-BE49-F238E27FC236}">
                <a16:creationId xmlns:a16="http://schemas.microsoft.com/office/drawing/2014/main" id="{E77DDC6D-AEAC-4CA0-6F9E-936D92B264DD}"/>
              </a:ext>
            </a:extLst>
          </p:cNvPr>
          <p:cNvSpPr txBox="1"/>
          <p:nvPr/>
        </p:nvSpPr>
        <p:spPr>
          <a:xfrm>
            <a:off x="223284" y="898615"/>
            <a:ext cx="12301869" cy="523220"/>
          </a:xfrm>
          <a:prstGeom prst="rect">
            <a:avLst/>
          </a:prstGeom>
          <a:noFill/>
        </p:spPr>
        <p:txBody>
          <a:bodyPr wrap="square" rtlCol="0">
            <a:spAutoFit/>
          </a:bodyPr>
          <a:lstStyle/>
          <a:p>
            <a:pPr algn="ctr"/>
            <a:r>
              <a:rPr lang="en-US" sz="2800" dirty="0"/>
              <a:t>Transactions</a:t>
            </a:r>
            <a:r>
              <a:rPr lang="ar-EG" sz="2800" dirty="0"/>
              <a:t>&lt;&lt;&lt; </a:t>
            </a:r>
            <a:r>
              <a:rPr lang="en-US" sz="2800" dirty="0"/>
              <a:t> Transactions </a:t>
            </a:r>
          </a:p>
        </p:txBody>
      </p:sp>
      <p:cxnSp>
        <p:nvCxnSpPr>
          <p:cNvPr id="6" name="Straight Arrow Connector 5"/>
          <p:cNvCxnSpPr/>
          <p:nvPr/>
        </p:nvCxnSpPr>
        <p:spPr>
          <a:xfrm flipH="1">
            <a:off x="3669205" y="2654710"/>
            <a:ext cx="1374743" cy="420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150008"/>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B215-C910-7E63-8C6F-17C1C8D7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7C4E7E-1257-149E-F120-4D60278F8F1A}"/>
              </a:ext>
            </a:extLst>
          </p:cNvPr>
          <p:cNvSpPr>
            <a:spLocks noGrp="1"/>
          </p:cNvSpPr>
          <p:nvPr>
            <p:ph type="title"/>
          </p:nvPr>
        </p:nvSpPr>
        <p:spPr>
          <a:xfrm>
            <a:off x="788061" y="1322056"/>
            <a:ext cx="10515600" cy="45719"/>
          </a:xfrm>
        </p:spPr>
        <p:txBody>
          <a:bodyPr>
            <a:noAutofit/>
          </a:bodyPr>
          <a:lstStyle/>
          <a:p>
            <a:pPr algn="ctr"/>
            <a:r>
              <a:rPr lang="en-US" sz="3200" dirty="0"/>
              <a:t>Enter Customer Info ,transaction class </a:t>
            </a:r>
            <a:br>
              <a:rPr lang="en-US" sz="3200" dirty="0"/>
            </a:br>
            <a:r>
              <a:rPr lang="en-US" sz="3200" dirty="0"/>
              <a:t>its type &amp; tap line items to add transaction line</a:t>
            </a:r>
            <a:br>
              <a:rPr lang="en-US" sz="1600" dirty="0"/>
            </a:br>
            <a:br>
              <a:rPr lang="en-US" sz="3200" dirty="0"/>
            </a:br>
            <a:endParaRPr lang="en-US" sz="3200" dirty="0"/>
          </a:p>
        </p:txBody>
      </p:sp>
      <p:pic>
        <p:nvPicPr>
          <p:cNvPr id="4" name="Picture 3" descr="A screenshot of a computer&#10;&#10;AI-generated content may be incorrect.">
            <a:extLst>
              <a:ext uri="{FF2B5EF4-FFF2-40B4-BE49-F238E27FC236}">
                <a16:creationId xmlns:a16="http://schemas.microsoft.com/office/drawing/2014/main" id="{B2DD91AF-7365-B4F3-00BF-EC8FE5ECB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17" y="1355684"/>
            <a:ext cx="10592969" cy="5157702"/>
          </a:xfrm>
          <a:prstGeom prst="rect">
            <a:avLst/>
          </a:prstGeom>
        </p:spPr>
      </p:pic>
      <p:sp>
        <p:nvSpPr>
          <p:cNvPr id="34" name="Rectangle 33">
            <a:extLst>
              <a:ext uri="{FF2B5EF4-FFF2-40B4-BE49-F238E27FC236}">
                <a16:creationId xmlns:a16="http://schemas.microsoft.com/office/drawing/2014/main" id="{DC1EE635-A0A6-F5DF-8C55-9E75E1B7F20A}"/>
              </a:ext>
            </a:extLst>
          </p:cNvPr>
          <p:cNvSpPr/>
          <p:nvPr/>
        </p:nvSpPr>
        <p:spPr>
          <a:xfrm>
            <a:off x="4822230" y="3377381"/>
            <a:ext cx="2699447" cy="151908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DDF3D31-CAD4-5C80-3290-12F7DB556AD0}"/>
              </a:ext>
            </a:extLst>
          </p:cNvPr>
          <p:cNvSpPr/>
          <p:nvPr/>
        </p:nvSpPr>
        <p:spPr>
          <a:xfrm flipV="1">
            <a:off x="1384736" y="6194323"/>
            <a:ext cx="871767" cy="25964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3492223" y="2021824"/>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492223" y="2284751"/>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817019"/>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096A-BE70-99E3-5539-A2CDB69AD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833FF1-1139-D990-5200-8E3819A2BF5F}"/>
              </a:ext>
            </a:extLst>
          </p:cNvPr>
          <p:cNvSpPr>
            <a:spLocks noGrp="1"/>
          </p:cNvSpPr>
          <p:nvPr>
            <p:ph type="title"/>
          </p:nvPr>
        </p:nvSpPr>
        <p:spPr>
          <a:xfrm>
            <a:off x="838200" y="365126"/>
            <a:ext cx="10515600" cy="829494"/>
          </a:xfrm>
        </p:spPr>
        <p:txBody>
          <a:bodyPr>
            <a:normAutofit/>
          </a:bodyPr>
          <a:lstStyle/>
          <a:p>
            <a:pPr algn="ctr"/>
            <a:r>
              <a:rPr lang="en-US" sz="4400" dirty="0"/>
              <a:t>Add transaction Line</a:t>
            </a:r>
          </a:p>
        </p:txBody>
      </p:sp>
      <p:pic>
        <p:nvPicPr>
          <p:cNvPr id="6" name="Picture 5" descr="A screenshot of a computer&#10;&#10;AI-generated content may be incorrect.">
            <a:extLst>
              <a:ext uri="{FF2B5EF4-FFF2-40B4-BE49-F238E27FC236}">
                <a16:creationId xmlns:a16="http://schemas.microsoft.com/office/drawing/2014/main" id="{1D8DAEA6-FFD1-B1E3-33BB-F831AECAC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430594"/>
            <a:ext cx="10724535" cy="5147187"/>
          </a:xfrm>
          <a:prstGeom prst="rect">
            <a:avLst/>
          </a:prstGeom>
        </p:spPr>
      </p:pic>
      <p:sp>
        <p:nvSpPr>
          <p:cNvPr id="3" name="Rectangle 2">
            <a:extLst>
              <a:ext uri="{FF2B5EF4-FFF2-40B4-BE49-F238E27FC236}">
                <a16:creationId xmlns:a16="http://schemas.microsoft.com/office/drawing/2014/main" id="{3982E4BE-E572-9510-6019-1E331A292793}"/>
              </a:ext>
            </a:extLst>
          </p:cNvPr>
          <p:cNvSpPr/>
          <p:nvPr/>
        </p:nvSpPr>
        <p:spPr>
          <a:xfrm>
            <a:off x="1183644" y="2802803"/>
            <a:ext cx="9390950" cy="26486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16868"/>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812E2-DCFF-5FA1-C23F-43164AE87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81704-0492-5ACC-60F8-21745986C536}"/>
              </a:ext>
            </a:extLst>
          </p:cNvPr>
          <p:cNvSpPr>
            <a:spLocks noGrp="1"/>
          </p:cNvSpPr>
          <p:nvPr>
            <p:ph type="title"/>
          </p:nvPr>
        </p:nvSpPr>
        <p:spPr>
          <a:xfrm>
            <a:off x="838200" y="365125"/>
            <a:ext cx="10515600" cy="549275"/>
          </a:xfrm>
        </p:spPr>
        <p:txBody>
          <a:bodyPr>
            <a:normAutofit fontScale="90000"/>
          </a:bodyPr>
          <a:lstStyle/>
          <a:p>
            <a:pPr algn="ctr"/>
            <a:r>
              <a:rPr lang="en-US" sz="4000" dirty="0"/>
              <a:t>Complete this transaction</a:t>
            </a:r>
          </a:p>
        </p:txBody>
      </p:sp>
      <p:pic>
        <p:nvPicPr>
          <p:cNvPr id="3" name="Picture 2" descr="A screenshot of a computer&#10;&#10;AI-generated content may be incorrect.">
            <a:extLst>
              <a:ext uri="{FF2B5EF4-FFF2-40B4-BE49-F238E27FC236}">
                <a16:creationId xmlns:a16="http://schemas.microsoft.com/office/drawing/2014/main" id="{20291274-0DDA-27D8-595A-97AE5B1A7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14400"/>
            <a:ext cx="10695039" cy="5645888"/>
          </a:xfrm>
          <a:prstGeom prst="rect">
            <a:avLst/>
          </a:prstGeom>
        </p:spPr>
      </p:pic>
      <p:sp>
        <p:nvSpPr>
          <p:cNvPr id="4" name="Rectangle 3">
            <a:extLst>
              <a:ext uri="{FF2B5EF4-FFF2-40B4-BE49-F238E27FC236}">
                <a16:creationId xmlns:a16="http://schemas.microsoft.com/office/drawing/2014/main" id="{B7E68851-0C1B-361E-1581-953C5FD82EC5}"/>
              </a:ext>
            </a:extLst>
          </p:cNvPr>
          <p:cNvSpPr/>
          <p:nvPr/>
        </p:nvSpPr>
        <p:spPr>
          <a:xfrm>
            <a:off x="9969166" y="6253317"/>
            <a:ext cx="1307805" cy="29222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403304"/>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5BF5-B93E-384B-BEA0-E56CE306091D}"/>
              </a:ext>
            </a:extLst>
          </p:cNvPr>
          <p:cNvSpPr>
            <a:spLocks noGrp="1"/>
          </p:cNvSpPr>
          <p:nvPr>
            <p:ph type="title"/>
          </p:nvPr>
        </p:nvSpPr>
        <p:spPr>
          <a:xfrm>
            <a:off x="838200" y="623455"/>
            <a:ext cx="10515600" cy="674403"/>
          </a:xfrm>
        </p:spPr>
        <p:txBody>
          <a:bodyPr>
            <a:noAutofit/>
          </a:bodyPr>
          <a:lstStyle/>
          <a:p>
            <a:pPr algn="ctr"/>
            <a:r>
              <a:rPr lang="en-US" sz="4000" dirty="0"/>
              <a:t>Transaction entry completed</a:t>
            </a:r>
            <a:br>
              <a:rPr lang="en-US" sz="4000" dirty="0"/>
            </a:br>
            <a:r>
              <a:rPr lang="en-US" sz="4000" dirty="0"/>
              <a:t>&amp; we have a transaction number</a:t>
            </a:r>
          </a:p>
        </p:txBody>
      </p:sp>
      <p:pic>
        <p:nvPicPr>
          <p:cNvPr id="4" name="Picture 3" descr="A screenshot of a computer&#10;&#10;AI-generated content may be incorrect.">
            <a:extLst>
              <a:ext uri="{FF2B5EF4-FFF2-40B4-BE49-F238E27FC236}">
                <a16:creationId xmlns:a16="http://schemas.microsoft.com/office/drawing/2014/main" id="{B02CF5EF-1851-5665-92CF-E1DB66F7D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971" y="1526973"/>
            <a:ext cx="10418057" cy="5007931"/>
          </a:xfrm>
          <a:prstGeom prst="rect">
            <a:avLst/>
          </a:prstGeom>
        </p:spPr>
      </p:pic>
      <p:sp>
        <p:nvSpPr>
          <p:cNvPr id="5" name="Rectangle 4">
            <a:extLst>
              <a:ext uri="{FF2B5EF4-FFF2-40B4-BE49-F238E27FC236}">
                <a16:creationId xmlns:a16="http://schemas.microsoft.com/office/drawing/2014/main" id="{5B6F6D72-0A3D-DE96-7FCE-7322FB077D1F}"/>
              </a:ext>
            </a:extLst>
          </p:cNvPr>
          <p:cNvSpPr/>
          <p:nvPr/>
        </p:nvSpPr>
        <p:spPr>
          <a:xfrm>
            <a:off x="3448379" y="2041451"/>
            <a:ext cx="818707" cy="19138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74951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tomers - Mozilla Firefox"/>
          <p:cNvPicPr/>
          <p:nvPr/>
        </p:nvPicPr>
        <p:blipFill>
          <a:blip r:embed="rId2" cstate="print">
            <a:extLst>
              <a:ext uri="{28A0092B-C50C-407E-A947-70E740481C1C}">
                <a14:useLocalDpi xmlns:a14="http://schemas.microsoft.com/office/drawing/2010/main" val="0"/>
              </a:ext>
            </a:extLst>
          </a:blip>
          <a:stretch>
            <a:fillRect/>
          </a:stretch>
        </p:blipFill>
        <p:spPr>
          <a:xfrm>
            <a:off x="344775" y="1049310"/>
            <a:ext cx="11350052" cy="5426439"/>
          </a:xfrm>
          <a:prstGeom prst="rect">
            <a:avLst/>
          </a:prstGeom>
        </p:spPr>
      </p:pic>
      <p:sp>
        <p:nvSpPr>
          <p:cNvPr id="5" name="Title 4"/>
          <p:cNvSpPr>
            <a:spLocks noGrp="1"/>
          </p:cNvSpPr>
          <p:nvPr>
            <p:ph type="title"/>
          </p:nvPr>
        </p:nvSpPr>
        <p:spPr>
          <a:xfrm>
            <a:off x="838200" y="365126"/>
            <a:ext cx="10515600" cy="804108"/>
          </a:xfrm>
        </p:spPr>
        <p:txBody>
          <a:bodyPr>
            <a:normAutofit fontScale="90000"/>
          </a:bodyPr>
          <a:lstStyle/>
          <a:p>
            <a:r>
              <a:rPr lang="en-US" dirty="0">
                <a:solidFill>
                  <a:schemeClr val="tx1"/>
                </a:solidFill>
              </a:rPr>
              <a:t>Create</a:t>
            </a:r>
          </a:p>
        </p:txBody>
      </p:sp>
      <p:cxnSp>
        <p:nvCxnSpPr>
          <p:cNvPr id="8" name="Straight Arrow Connector 7"/>
          <p:cNvCxnSpPr/>
          <p:nvPr/>
        </p:nvCxnSpPr>
        <p:spPr>
          <a:xfrm flipH="1">
            <a:off x="1120000" y="1049310"/>
            <a:ext cx="753770" cy="4107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44577" y="5336498"/>
            <a:ext cx="475423" cy="217864"/>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36123525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A0BA4-FEF0-DAD3-81D6-8AD4F9FCBB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5D4DF-92DD-D001-992A-AB6A015A3C2A}"/>
              </a:ext>
            </a:extLst>
          </p:cNvPr>
          <p:cNvSpPr>
            <a:spLocks noGrp="1"/>
          </p:cNvSpPr>
          <p:nvPr>
            <p:ph type="title"/>
          </p:nvPr>
        </p:nvSpPr>
        <p:spPr>
          <a:xfrm>
            <a:off x="838200" y="365126"/>
            <a:ext cx="10515600" cy="814746"/>
          </a:xfrm>
        </p:spPr>
        <p:txBody>
          <a:bodyPr>
            <a:normAutofit fontScale="90000"/>
          </a:bodyPr>
          <a:lstStyle/>
          <a:p>
            <a:pPr algn="ctr"/>
            <a:r>
              <a:rPr lang="en-US" sz="4400" dirty="0"/>
              <a:t>TOOLS&gt; Create accounting </a:t>
            </a:r>
            <a:r>
              <a:rPr lang="en-US" sz="4400" i="0" dirty="0">
                <a:solidFill>
                  <a:srgbClr val="FFFFFF"/>
                </a:solidFill>
                <a:effectLst/>
              </a:rPr>
              <a:t>treatment</a:t>
            </a:r>
            <a:endParaRPr lang="en-US" sz="4400" dirty="0"/>
          </a:p>
        </p:txBody>
      </p:sp>
      <p:pic>
        <p:nvPicPr>
          <p:cNvPr id="10" name="Picture 9" descr="A screenshot of a computer&#10;&#10;AI-generated content may be incorrect.">
            <a:extLst>
              <a:ext uri="{FF2B5EF4-FFF2-40B4-BE49-F238E27FC236}">
                <a16:creationId xmlns:a16="http://schemas.microsoft.com/office/drawing/2014/main" id="{3D0551DB-213C-F7F2-B3CD-27EECE266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29" y="1527924"/>
            <a:ext cx="11194025" cy="4942740"/>
          </a:xfrm>
          <a:prstGeom prst="rect">
            <a:avLst/>
          </a:prstGeom>
        </p:spPr>
      </p:pic>
      <p:sp>
        <p:nvSpPr>
          <p:cNvPr id="3" name="Rectangle 2">
            <a:extLst>
              <a:ext uri="{FF2B5EF4-FFF2-40B4-BE49-F238E27FC236}">
                <a16:creationId xmlns:a16="http://schemas.microsoft.com/office/drawing/2014/main" id="{DB3DF798-C0B4-14E6-8508-FF1F9E10FF39}"/>
              </a:ext>
            </a:extLst>
          </p:cNvPr>
          <p:cNvSpPr/>
          <p:nvPr/>
        </p:nvSpPr>
        <p:spPr>
          <a:xfrm>
            <a:off x="2173844" y="1841147"/>
            <a:ext cx="1201479" cy="202019"/>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480032" y="1593361"/>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353392"/>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65243-4DE1-8DD1-14E2-F6BE87885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596D77-712F-45FD-BA34-D742523D2F1E}"/>
              </a:ext>
            </a:extLst>
          </p:cNvPr>
          <p:cNvSpPr>
            <a:spLocks noGrp="1"/>
          </p:cNvSpPr>
          <p:nvPr>
            <p:ph type="title"/>
          </p:nvPr>
        </p:nvSpPr>
        <p:spPr>
          <a:xfrm>
            <a:off x="838200" y="365125"/>
            <a:ext cx="10515600" cy="623017"/>
          </a:xfrm>
        </p:spPr>
        <p:txBody>
          <a:bodyPr>
            <a:normAutofit fontScale="90000"/>
          </a:bodyPr>
          <a:lstStyle/>
          <a:p>
            <a:pPr algn="ctr"/>
            <a:r>
              <a:rPr lang="en-US" sz="4000" dirty="0"/>
              <a:t>Create Final accounting</a:t>
            </a:r>
          </a:p>
        </p:txBody>
      </p:sp>
      <p:pic>
        <p:nvPicPr>
          <p:cNvPr id="12" name="Picture 11" descr="A screenshot of a computer">
            <a:extLst>
              <a:ext uri="{FF2B5EF4-FFF2-40B4-BE49-F238E27FC236}">
                <a16:creationId xmlns:a16="http://schemas.microsoft.com/office/drawing/2014/main" id="{AAD3DD45-4B9B-6B6F-6667-A8C3F3256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75358"/>
            <a:ext cx="10798277" cy="5216009"/>
          </a:xfrm>
          <a:prstGeom prst="rect">
            <a:avLst/>
          </a:prstGeom>
        </p:spPr>
      </p:pic>
      <p:sp>
        <p:nvSpPr>
          <p:cNvPr id="3" name="Rectangle 2">
            <a:extLst>
              <a:ext uri="{FF2B5EF4-FFF2-40B4-BE49-F238E27FC236}">
                <a16:creationId xmlns:a16="http://schemas.microsoft.com/office/drawing/2014/main" id="{0023CF5B-45A4-B85A-0B34-383875F38621}"/>
              </a:ext>
            </a:extLst>
          </p:cNvPr>
          <p:cNvSpPr/>
          <p:nvPr/>
        </p:nvSpPr>
        <p:spPr>
          <a:xfrm>
            <a:off x="4572000" y="3444949"/>
            <a:ext cx="1666568" cy="19790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1012C41-43A0-CF77-E0C3-BC4C4CA4BDB0}"/>
              </a:ext>
            </a:extLst>
          </p:cNvPr>
          <p:cNvSpPr/>
          <p:nvPr/>
        </p:nvSpPr>
        <p:spPr>
          <a:xfrm>
            <a:off x="4696696" y="4705913"/>
            <a:ext cx="1343893" cy="18473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48967"/>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CB5C3-310F-EB49-0507-59188B9BD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F2C0E-A918-F40A-963A-EC4DA077DA31}"/>
              </a:ext>
            </a:extLst>
          </p:cNvPr>
          <p:cNvSpPr>
            <a:spLocks noGrp="1"/>
          </p:cNvSpPr>
          <p:nvPr>
            <p:ph type="title"/>
          </p:nvPr>
        </p:nvSpPr>
        <p:spPr>
          <a:xfrm>
            <a:off x="838200" y="365125"/>
            <a:ext cx="10515600" cy="844243"/>
          </a:xfrm>
        </p:spPr>
        <p:txBody>
          <a:bodyPr>
            <a:normAutofit/>
          </a:bodyPr>
          <a:lstStyle/>
          <a:p>
            <a:pPr algn="ctr"/>
            <a:r>
              <a:rPr lang="en-US" sz="4400" dirty="0"/>
              <a:t>TOOLS&gt; View </a:t>
            </a:r>
            <a:r>
              <a:rPr lang="en-US" sz="4400" dirty="0" err="1"/>
              <a:t>AccountiNG</a:t>
            </a:r>
            <a:endParaRPr lang="en-US" sz="4400" dirty="0"/>
          </a:p>
        </p:txBody>
      </p:sp>
      <p:pic>
        <p:nvPicPr>
          <p:cNvPr id="14" name="Picture 13" descr="A screenshot of a computer">
            <a:extLst>
              <a:ext uri="{FF2B5EF4-FFF2-40B4-BE49-F238E27FC236}">
                <a16:creationId xmlns:a16="http://schemas.microsoft.com/office/drawing/2014/main" id="{DBDA0B70-8488-A947-922E-11122FD69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0556"/>
            <a:ext cx="10311581" cy="5305285"/>
          </a:xfrm>
          <a:prstGeom prst="rect">
            <a:avLst/>
          </a:prstGeom>
        </p:spPr>
      </p:pic>
      <p:sp>
        <p:nvSpPr>
          <p:cNvPr id="4" name="Rectangle 3">
            <a:extLst>
              <a:ext uri="{FF2B5EF4-FFF2-40B4-BE49-F238E27FC236}">
                <a16:creationId xmlns:a16="http://schemas.microsoft.com/office/drawing/2014/main" id="{2A12CD54-F9DB-6BD7-D918-417D9361E0CA}"/>
              </a:ext>
            </a:extLst>
          </p:cNvPr>
          <p:cNvSpPr/>
          <p:nvPr/>
        </p:nvSpPr>
        <p:spPr>
          <a:xfrm>
            <a:off x="2218775" y="1638787"/>
            <a:ext cx="1169582" cy="233916"/>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507741" y="1454816"/>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246633"/>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334F4-06F8-359A-4DC9-A60880ED24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551825-0473-6D57-4826-B1265FC9DC61}"/>
              </a:ext>
            </a:extLst>
          </p:cNvPr>
          <p:cNvSpPr>
            <a:spLocks noGrp="1"/>
          </p:cNvSpPr>
          <p:nvPr>
            <p:ph type="title"/>
          </p:nvPr>
        </p:nvSpPr>
        <p:spPr>
          <a:xfrm>
            <a:off x="838200" y="365126"/>
            <a:ext cx="10515600" cy="799998"/>
          </a:xfrm>
        </p:spPr>
        <p:txBody>
          <a:bodyPr>
            <a:normAutofit/>
          </a:bodyPr>
          <a:lstStyle/>
          <a:p>
            <a:pPr algn="ctr"/>
            <a:r>
              <a:rPr lang="en-US" sz="4400" dirty="0"/>
              <a:t>Transaction’s journal entry</a:t>
            </a:r>
          </a:p>
        </p:txBody>
      </p:sp>
      <p:pic>
        <p:nvPicPr>
          <p:cNvPr id="16" name="Picture 15" descr="A screenshot of a computer&#10;&#10;AI-generated content may be incorrect.">
            <a:extLst>
              <a:ext uri="{FF2B5EF4-FFF2-40B4-BE49-F238E27FC236}">
                <a16:creationId xmlns:a16="http://schemas.microsoft.com/office/drawing/2014/main" id="{CB7EB84B-8816-14A4-9A37-DA8A98654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879" y="1441967"/>
            <a:ext cx="11178242" cy="4781852"/>
          </a:xfrm>
          <a:prstGeom prst="rect">
            <a:avLst/>
          </a:prstGeom>
        </p:spPr>
      </p:pic>
    </p:spTree>
    <p:extLst>
      <p:ext uri="{BB962C8B-B14F-4D97-AF65-F5344CB8AC3E}">
        <p14:creationId xmlns:p14="http://schemas.microsoft.com/office/powerpoint/2010/main" val="1826082622"/>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9797B-19E8-A24E-0A88-A72671033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9F949-0689-8DB6-4999-89AD78FC307B}"/>
              </a:ext>
            </a:extLst>
          </p:cNvPr>
          <p:cNvSpPr>
            <a:spLocks noGrp="1"/>
          </p:cNvSpPr>
          <p:nvPr>
            <p:ph type="title"/>
          </p:nvPr>
        </p:nvSpPr>
        <p:spPr>
          <a:xfrm>
            <a:off x="838200" y="14251"/>
            <a:ext cx="10515600" cy="752665"/>
          </a:xfrm>
        </p:spPr>
        <p:txBody>
          <a:bodyPr>
            <a:normAutofit/>
          </a:bodyPr>
          <a:lstStyle/>
          <a:p>
            <a:pPr algn="ctr"/>
            <a:r>
              <a:rPr lang="en-US" sz="4400" dirty="0"/>
              <a:t>Making Deposit </a:t>
            </a:r>
          </a:p>
        </p:txBody>
      </p:sp>
      <p:pic>
        <p:nvPicPr>
          <p:cNvPr id="4" name="Picture 3" descr="A screenshot of a computer&#10;&#10;AI-generated content may be incorrect.">
            <a:extLst>
              <a:ext uri="{FF2B5EF4-FFF2-40B4-BE49-F238E27FC236}">
                <a16:creationId xmlns:a16="http://schemas.microsoft.com/office/drawing/2014/main" id="{89BB8A60-60D0-CBCA-6644-F40806385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920" y="1483390"/>
            <a:ext cx="10497880" cy="4890648"/>
          </a:xfrm>
          <a:prstGeom prst="rect">
            <a:avLst/>
          </a:prstGeom>
        </p:spPr>
      </p:pic>
      <p:sp>
        <p:nvSpPr>
          <p:cNvPr id="5" name="TextBox 4">
            <a:extLst>
              <a:ext uri="{FF2B5EF4-FFF2-40B4-BE49-F238E27FC236}">
                <a16:creationId xmlns:a16="http://schemas.microsoft.com/office/drawing/2014/main" id="{97358255-4659-C82F-9A4F-0D6C0EA493F8}"/>
              </a:ext>
            </a:extLst>
          </p:cNvPr>
          <p:cNvSpPr txBox="1"/>
          <p:nvPr/>
        </p:nvSpPr>
        <p:spPr>
          <a:xfrm>
            <a:off x="223284" y="898615"/>
            <a:ext cx="12301869" cy="584775"/>
          </a:xfrm>
          <a:prstGeom prst="rect">
            <a:avLst/>
          </a:prstGeom>
          <a:noFill/>
        </p:spPr>
        <p:txBody>
          <a:bodyPr wrap="square" rtlCol="0">
            <a:spAutoFit/>
          </a:bodyPr>
          <a:lstStyle/>
          <a:p>
            <a:pPr algn="ctr"/>
            <a:r>
              <a:rPr lang="en-US" sz="3200" dirty="0"/>
              <a:t>Transactions</a:t>
            </a:r>
            <a:r>
              <a:rPr lang="ar-EG" sz="3200" dirty="0"/>
              <a:t>&lt;&lt;&lt; </a:t>
            </a:r>
            <a:r>
              <a:rPr lang="en-US" sz="3200" dirty="0"/>
              <a:t> Transactions </a:t>
            </a:r>
          </a:p>
        </p:txBody>
      </p:sp>
      <p:cxnSp>
        <p:nvCxnSpPr>
          <p:cNvPr id="6" name="Straight Arrow Connector 5"/>
          <p:cNvCxnSpPr/>
          <p:nvPr/>
        </p:nvCxnSpPr>
        <p:spPr>
          <a:xfrm flipH="1">
            <a:off x="3905178" y="308642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074372"/>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946B7-5EAC-9A94-7283-8B1CB6B71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85568-0572-239A-C92A-EA3A9357D52F}"/>
              </a:ext>
            </a:extLst>
          </p:cNvPr>
          <p:cNvSpPr>
            <a:spLocks noGrp="1"/>
          </p:cNvSpPr>
          <p:nvPr>
            <p:ph type="title"/>
          </p:nvPr>
        </p:nvSpPr>
        <p:spPr>
          <a:xfrm>
            <a:off x="838200" y="1301517"/>
            <a:ext cx="10515600" cy="365051"/>
          </a:xfrm>
        </p:spPr>
        <p:txBody>
          <a:bodyPr>
            <a:noAutofit/>
          </a:bodyPr>
          <a:lstStyle/>
          <a:p>
            <a:pPr algn="ctr"/>
            <a:r>
              <a:rPr lang="en-US" sz="3600" dirty="0"/>
              <a:t>Enter Customer Info ,transaction class </a:t>
            </a:r>
            <a:br>
              <a:rPr lang="en-US" sz="3600" dirty="0"/>
            </a:br>
            <a:r>
              <a:rPr lang="en-US" sz="3600" dirty="0"/>
              <a:t>&amp; its type</a:t>
            </a:r>
            <a:br>
              <a:rPr lang="en-US" sz="1800" dirty="0"/>
            </a:br>
            <a:br>
              <a:rPr lang="en-US" sz="3600" dirty="0"/>
            </a:br>
            <a:endParaRPr lang="en-US" sz="3600" dirty="0"/>
          </a:p>
        </p:txBody>
      </p:sp>
      <p:pic>
        <p:nvPicPr>
          <p:cNvPr id="18" name="Picture 17">
            <a:extLst>
              <a:ext uri="{FF2B5EF4-FFF2-40B4-BE49-F238E27FC236}">
                <a16:creationId xmlns:a16="http://schemas.microsoft.com/office/drawing/2014/main" id="{BEBA091E-A8B6-671B-4A23-1ADD4A910C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8187" y="1447493"/>
            <a:ext cx="9791699" cy="4872335"/>
          </a:xfrm>
          <a:prstGeom prst="rect">
            <a:avLst/>
          </a:prstGeom>
        </p:spPr>
      </p:pic>
      <p:sp>
        <p:nvSpPr>
          <p:cNvPr id="5" name="Rectangle 4">
            <a:extLst>
              <a:ext uri="{FF2B5EF4-FFF2-40B4-BE49-F238E27FC236}">
                <a16:creationId xmlns:a16="http://schemas.microsoft.com/office/drawing/2014/main" id="{976654CD-0221-A459-2BE9-96F27EEB6AA8}"/>
              </a:ext>
            </a:extLst>
          </p:cNvPr>
          <p:cNvSpPr/>
          <p:nvPr/>
        </p:nvSpPr>
        <p:spPr>
          <a:xfrm>
            <a:off x="4446116" y="3132671"/>
            <a:ext cx="2685343" cy="175365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3812527" y="2177222"/>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812526" y="2372985"/>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618614"/>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370AB-FEB6-1587-F87C-6D51FFC99F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C9482-240D-573A-397C-5BEB92BDF9C1}"/>
              </a:ext>
            </a:extLst>
          </p:cNvPr>
          <p:cNvSpPr>
            <a:spLocks noGrp="1"/>
          </p:cNvSpPr>
          <p:nvPr>
            <p:ph type="title"/>
          </p:nvPr>
        </p:nvSpPr>
        <p:spPr>
          <a:xfrm>
            <a:off x="1069848" y="484632"/>
            <a:ext cx="10058400" cy="965006"/>
          </a:xfrm>
        </p:spPr>
        <p:txBody>
          <a:bodyPr>
            <a:normAutofit/>
          </a:bodyPr>
          <a:lstStyle/>
          <a:p>
            <a:pPr algn="ctr"/>
            <a:r>
              <a:rPr lang="en-US" sz="4000" dirty="0"/>
              <a:t>Enter commitment info</a:t>
            </a:r>
          </a:p>
        </p:txBody>
      </p:sp>
      <p:pic>
        <p:nvPicPr>
          <p:cNvPr id="20" name="Picture 19">
            <a:extLst>
              <a:ext uri="{FF2B5EF4-FFF2-40B4-BE49-F238E27FC236}">
                <a16:creationId xmlns:a16="http://schemas.microsoft.com/office/drawing/2014/main" id="{A62B3890-4860-29A6-852A-CFE56EA4B9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0125" y="1449638"/>
            <a:ext cx="10353675" cy="4939577"/>
          </a:xfrm>
          <a:prstGeom prst="rect">
            <a:avLst/>
          </a:prstGeom>
        </p:spPr>
      </p:pic>
      <p:sp>
        <p:nvSpPr>
          <p:cNvPr id="3" name="Arrow: Left 2">
            <a:extLst>
              <a:ext uri="{FF2B5EF4-FFF2-40B4-BE49-F238E27FC236}">
                <a16:creationId xmlns:a16="http://schemas.microsoft.com/office/drawing/2014/main" id="{3983B2B6-F44A-6EBA-BD62-BF2E73025A72}"/>
              </a:ext>
            </a:extLst>
          </p:cNvPr>
          <p:cNvSpPr/>
          <p:nvPr/>
        </p:nvSpPr>
        <p:spPr>
          <a:xfrm>
            <a:off x="8707622" y="4379285"/>
            <a:ext cx="903767" cy="196702"/>
          </a:xfrm>
          <a:prstGeom prst="lef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rrow: Left 3">
            <a:extLst>
              <a:ext uri="{FF2B5EF4-FFF2-40B4-BE49-F238E27FC236}">
                <a16:creationId xmlns:a16="http://schemas.microsoft.com/office/drawing/2014/main" id="{5765CEA5-0939-3088-8B07-4B2FC2CC67BC}"/>
              </a:ext>
            </a:extLst>
          </p:cNvPr>
          <p:cNvSpPr/>
          <p:nvPr/>
        </p:nvSpPr>
        <p:spPr>
          <a:xfrm>
            <a:off x="4558930" y="3744898"/>
            <a:ext cx="903767" cy="196702"/>
          </a:xfrm>
          <a:prstGeom prst="lef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Left 4">
            <a:extLst>
              <a:ext uri="{FF2B5EF4-FFF2-40B4-BE49-F238E27FC236}">
                <a16:creationId xmlns:a16="http://schemas.microsoft.com/office/drawing/2014/main" id="{2AFC7438-6A05-6C56-922D-04330F357727}"/>
              </a:ext>
            </a:extLst>
          </p:cNvPr>
          <p:cNvSpPr/>
          <p:nvPr/>
        </p:nvSpPr>
        <p:spPr>
          <a:xfrm>
            <a:off x="5876925" y="3330649"/>
            <a:ext cx="903767" cy="196702"/>
          </a:xfrm>
          <a:prstGeom prst="lef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406263"/>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AB40F-4485-6717-2938-8FDFA7539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36C23-CF80-6079-0623-B97DBA70B570}"/>
              </a:ext>
            </a:extLst>
          </p:cNvPr>
          <p:cNvSpPr>
            <a:spLocks noGrp="1"/>
          </p:cNvSpPr>
          <p:nvPr>
            <p:ph type="title"/>
          </p:nvPr>
        </p:nvSpPr>
        <p:spPr>
          <a:xfrm>
            <a:off x="838200" y="365126"/>
            <a:ext cx="10515600" cy="976978"/>
          </a:xfrm>
        </p:spPr>
        <p:txBody>
          <a:bodyPr>
            <a:normAutofit fontScale="90000"/>
          </a:bodyPr>
          <a:lstStyle/>
          <a:p>
            <a:pPr algn="ctr"/>
            <a:r>
              <a:rPr lang="en-US" sz="4400" dirty="0"/>
              <a:t>TOOLS &gt;Create accounting </a:t>
            </a:r>
            <a:r>
              <a:rPr lang="en-US" sz="4400" i="0" dirty="0">
                <a:solidFill>
                  <a:srgbClr val="FFFFFF"/>
                </a:solidFill>
                <a:effectLst/>
              </a:rPr>
              <a:t>treatment</a:t>
            </a:r>
            <a:endParaRPr lang="en-US" sz="4400" dirty="0"/>
          </a:p>
        </p:txBody>
      </p:sp>
      <p:pic>
        <p:nvPicPr>
          <p:cNvPr id="22" name="Picture 21">
            <a:extLst>
              <a:ext uri="{FF2B5EF4-FFF2-40B4-BE49-F238E27FC236}">
                <a16:creationId xmlns:a16="http://schemas.microsoft.com/office/drawing/2014/main" id="{797D0377-5DF7-7258-035D-6BD2FD83E1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24026" y="1342104"/>
            <a:ext cx="9001124" cy="4955107"/>
          </a:xfrm>
          <a:prstGeom prst="rect">
            <a:avLst/>
          </a:prstGeom>
        </p:spPr>
      </p:pic>
      <p:sp>
        <p:nvSpPr>
          <p:cNvPr id="4" name="Rectangle 3">
            <a:extLst>
              <a:ext uri="{FF2B5EF4-FFF2-40B4-BE49-F238E27FC236}">
                <a16:creationId xmlns:a16="http://schemas.microsoft.com/office/drawing/2014/main" id="{71012C41-43A0-CF77-E0C3-BC4C4CA4BDB0}"/>
              </a:ext>
            </a:extLst>
          </p:cNvPr>
          <p:cNvSpPr/>
          <p:nvPr/>
        </p:nvSpPr>
        <p:spPr>
          <a:xfrm>
            <a:off x="2784764" y="1616359"/>
            <a:ext cx="1343893" cy="18473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228180" y="1454816"/>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762250"/>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F8729-98DF-D7D3-07DB-F346C0F75F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E8C53-7E7F-ABA6-DCFD-F5FE910996A6}"/>
              </a:ext>
            </a:extLst>
          </p:cNvPr>
          <p:cNvSpPr>
            <a:spLocks noGrp="1"/>
          </p:cNvSpPr>
          <p:nvPr>
            <p:ph type="title"/>
          </p:nvPr>
        </p:nvSpPr>
        <p:spPr>
          <a:xfrm>
            <a:off x="838200" y="365126"/>
            <a:ext cx="10515600" cy="726256"/>
          </a:xfrm>
        </p:spPr>
        <p:txBody>
          <a:bodyPr>
            <a:noAutofit/>
          </a:bodyPr>
          <a:lstStyle/>
          <a:p>
            <a:pPr algn="ctr"/>
            <a:r>
              <a:rPr lang="en-US" sz="3600" dirty="0"/>
              <a:t>Create Final Accounting</a:t>
            </a:r>
          </a:p>
        </p:txBody>
      </p:sp>
      <p:pic>
        <p:nvPicPr>
          <p:cNvPr id="24" name="Picture 23">
            <a:extLst>
              <a:ext uri="{FF2B5EF4-FFF2-40B4-BE49-F238E27FC236}">
                <a16:creationId xmlns:a16="http://schemas.microsoft.com/office/drawing/2014/main" id="{17BF167F-4052-F485-EE8B-6E335C311A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7175" y="1171575"/>
            <a:ext cx="11277599" cy="4984615"/>
          </a:xfrm>
          <a:prstGeom prst="rect">
            <a:avLst/>
          </a:prstGeom>
        </p:spPr>
      </p:pic>
      <p:sp>
        <p:nvSpPr>
          <p:cNvPr id="3" name="Rectangle 2">
            <a:extLst>
              <a:ext uri="{FF2B5EF4-FFF2-40B4-BE49-F238E27FC236}">
                <a16:creationId xmlns:a16="http://schemas.microsoft.com/office/drawing/2014/main" id="{BEB99D9D-580C-AAC2-DA8D-51C9BAA93EE6}"/>
              </a:ext>
            </a:extLst>
          </p:cNvPr>
          <p:cNvSpPr/>
          <p:nvPr/>
        </p:nvSpPr>
        <p:spPr>
          <a:xfrm>
            <a:off x="4042567" y="3314858"/>
            <a:ext cx="2053433" cy="17286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95888"/>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B1F2F-4A6B-7D10-6863-E5AAE5980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1628AC-5836-D6F7-ABAE-6021B35F3C17}"/>
              </a:ext>
            </a:extLst>
          </p:cNvPr>
          <p:cNvSpPr>
            <a:spLocks noGrp="1"/>
          </p:cNvSpPr>
          <p:nvPr>
            <p:ph type="title"/>
          </p:nvPr>
        </p:nvSpPr>
        <p:spPr>
          <a:xfrm>
            <a:off x="838200" y="365126"/>
            <a:ext cx="10515600" cy="873740"/>
          </a:xfrm>
        </p:spPr>
        <p:txBody>
          <a:bodyPr>
            <a:normAutofit/>
          </a:bodyPr>
          <a:lstStyle/>
          <a:p>
            <a:pPr algn="ctr"/>
            <a:r>
              <a:rPr lang="en-US" sz="4400" dirty="0"/>
              <a:t>TOOLS&gt; View Accounting   </a:t>
            </a:r>
          </a:p>
        </p:txBody>
      </p:sp>
      <p:pic>
        <p:nvPicPr>
          <p:cNvPr id="26" name="Picture 25">
            <a:extLst>
              <a:ext uri="{FF2B5EF4-FFF2-40B4-BE49-F238E27FC236}">
                <a16:creationId xmlns:a16="http://schemas.microsoft.com/office/drawing/2014/main" id="{3101D045-50EA-E23A-DB23-1AC33E61D0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5875" y="1398580"/>
            <a:ext cx="9620249" cy="4799098"/>
          </a:xfrm>
          <a:prstGeom prst="rect">
            <a:avLst/>
          </a:prstGeom>
        </p:spPr>
      </p:pic>
      <p:sp>
        <p:nvSpPr>
          <p:cNvPr id="4" name="Rectangle 3">
            <a:extLst>
              <a:ext uri="{FF2B5EF4-FFF2-40B4-BE49-F238E27FC236}">
                <a16:creationId xmlns:a16="http://schemas.microsoft.com/office/drawing/2014/main" id="{71012C41-43A0-CF77-E0C3-BC4C4CA4BDB0}"/>
              </a:ext>
            </a:extLst>
          </p:cNvPr>
          <p:cNvSpPr/>
          <p:nvPr/>
        </p:nvSpPr>
        <p:spPr>
          <a:xfrm>
            <a:off x="2590796" y="1824171"/>
            <a:ext cx="1343893" cy="18473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826396" y="1593364"/>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3007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reate Organization - Mozilla Firefox"/>
          <p:cNvPicPr/>
          <p:nvPr/>
        </p:nvPicPr>
        <p:blipFill>
          <a:blip r:embed="rId2" cstate="print">
            <a:extLst>
              <a:ext uri="{28A0092B-C50C-407E-A947-70E740481C1C}">
                <a14:useLocalDpi xmlns:a14="http://schemas.microsoft.com/office/drawing/2010/main" val="0"/>
              </a:ext>
            </a:extLst>
          </a:blip>
          <a:stretch>
            <a:fillRect/>
          </a:stretch>
        </p:blipFill>
        <p:spPr>
          <a:xfrm>
            <a:off x="689548" y="1214202"/>
            <a:ext cx="10583056" cy="5351489"/>
          </a:xfrm>
          <a:prstGeom prst="rect">
            <a:avLst/>
          </a:prstGeom>
        </p:spPr>
      </p:pic>
      <p:sp>
        <p:nvSpPr>
          <p:cNvPr id="4" name="Title 3"/>
          <p:cNvSpPr>
            <a:spLocks noGrp="1"/>
          </p:cNvSpPr>
          <p:nvPr>
            <p:ph type="title"/>
          </p:nvPr>
        </p:nvSpPr>
        <p:spPr>
          <a:xfrm>
            <a:off x="838200" y="365125"/>
            <a:ext cx="10515600" cy="1058941"/>
          </a:xfrm>
        </p:spPr>
        <p:txBody>
          <a:bodyPr/>
          <a:lstStyle/>
          <a:p>
            <a:r>
              <a:rPr lang="en-US" dirty="0"/>
              <a:t>Add Name, Alias</a:t>
            </a:r>
          </a:p>
        </p:txBody>
      </p:sp>
      <p:cxnSp>
        <p:nvCxnSpPr>
          <p:cNvPr id="6" name="Straight Arrow Connector 5"/>
          <p:cNvCxnSpPr/>
          <p:nvPr/>
        </p:nvCxnSpPr>
        <p:spPr>
          <a:xfrm flipH="1">
            <a:off x="2833141" y="1618938"/>
            <a:ext cx="1079292" cy="20236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439056" y="3672590"/>
            <a:ext cx="1723869" cy="329784"/>
          </a:xfrm>
          <a:prstGeom prst="rect">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354131674"/>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27BC3-775F-DE9A-FE0D-5B6EE231F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4E040A-7794-8ABA-D44F-910135AF9A4F}"/>
              </a:ext>
            </a:extLst>
          </p:cNvPr>
          <p:cNvSpPr>
            <a:spLocks noGrp="1"/>
          </p:cNvSpPr>
          <p:nvPr>
            <p:ph type="title"/>
          </p:nvPr>
        </p:nvSpPr>
        <p:spPr>
          <a:xfrm>
            <a:off x="838200" y="365126"/>
            <a:ext cx="10515600" cy="903236"/>
          </a:xfrm>
        </p:spPr>
        <p:txBody>
          <a:bodyPr>
            <a:normAutofit/>
          </a:bodyPr>
          <a:lstStyle/>
          <a:p>
            <a:pPr algn="ctr"/>
            <a:r>
              <a:rPr lang="en-US" sz="4400" dirty="0"/>
              <a:t>Transaction’s journal entry</a:t>
            </a:r>
          </a:p>
        </p:txBody>
      </p:sp>
      <p:pic>
        <p:nvPicPr>
          <p:cNvPr id="28" name="Picture 27">
            <a:extLst>
              <a:ext uri="{FF2B5EF4-FFF2-40B4-BE49-F238E27FC236}">
                <a16:creationId xmlns:a16="http://schemas.microsoft.com/office/drawing/2014/main" id="{6A760FBB-92A0-D683-D478-39C3D24E6E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268362"/>
            <a:ext cx="10365650" cy="5106527"/>
          </a:xfrm>
          <a:prstGeom prst="rect">
            <a:avLst/>
          </a:prstGeom>
        </p:spPr>
      </p:pic>
    </p:spTree>
    <p:extLst>
      <p:ext uri="{BB962C8B-B14F-4D97-AF65-F5344CB8AC3E}">
        <p14:creationId xmlns:p14="http://schemas.microsoft.com/office/powerpoint/2010/main" val="524022116"/>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19B9F-4E58-0545-B2CC-B4CE90D0C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7DD83-AEA5-CD41-A401-F813646F66DE}"/>
              </a:ext>
            </a:extLst>
          </p:cNvPr>
          <p:cNvSpPr>
            <a:spLocks noGrp="1"/>
          </p:cNvSpPr>
          <p:nvPr>
            <p:ph type="title"/>
          </p:nvPr>
        </p:nvSpPr>
        <p:spPr>
          <a:xfrm>
            <a:off x="838200" y="305539"/>
            <a:ext cx="10515600" cy="752665"/>
          </a:xfrm>
        </p:spPr>
        <p:txBody>
          <a:bodyPr>
            <a:normAutofit/>
          </a:bodyPr>
          <a:lstStyle/>
          <a:p>
            <a:pPr algn="ctr"/>
            <a:r>
              <a:rPr lang="en-US" sz="4400" dirty="0"/>
              <a:t>Applying Deposit on standard </a:t>
            </a:r>
          </a:p>
        </p:txBody>
      </p:sp>
      <p:pic>
        <p:nvPicPr>
          <p:cNvPr id="4" name="Picture 3" descr="A screenshot of a computer&#10;&#10;AI-generated content may be incorrect.">
            <a:extLst>
              <a:ext uri="{FF2B5EF4-FFF2-40B4-BE49-F238E27FC236}">
                <a16:creationId xmlns:a16="http://schemas.microsoft.com/office/drawing/2014/main" id="{1761051D-9F5E-6957-0C04-ABAF6DB75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920" y="1483390"/>
            <a:ext cx="10497880" cy="4890648"/>
          </a:xfrm>
          <a:prstGeom prst="rect">
            <a:avLst/>
          </a:prstGeom>
        </p:spPr>
      </p:pic>
      <p:sp>
        <p:nvSpPr>
          <p:cNvPr id="5" name="TextBox 4">
            <a:extLst>
              <a:ext uri="{FF2B5EF4-FFF2-40B4-BE49-F238E27FC236}">
                <a16:creationId xmlns:a16="http://schemas.microsoft.com/office/drawing/2014/main" id="{01634B6E-6C42-3BCB-832D-524DE046D479}"/>
              </a:ext>
            </a:extLst>
          </p:cNvPr>
          <p:cNvSpPr txBox="1"/>
          <p:nvPr/>
        </p:nvSpPr>
        <p:spPr>
          <a:xfrm>
            <a:off x="223284" y="898615"/>
            <a:ext cx="12301869" cy="584775"/>
          </a:xfrm>
          <a:prstGeom prst="rect">
            <a:avLst/>
          </a:prstGeom>
          <a:noFill/>
        </p:spPr>
        <p:txBody>
          <a:bodyPr wrap="square" rtlCol="0">
            <a:spAutoFit/>
          </a:bodyPr>
          <a:lstStyle/>
          <a:p>
            <a:pPr algn="ctr"/>
            <a:r>
              <a:rPr lang="en-US" sz="3200" dirty="0"/>
              <a:t>Transactions</a:t>
            </a:r>
            <a:r>
              <a:rPr lang="ar-EG" sz="3200" dirty="0"/>
              <a:t>&lt;&lt;&lt; </a:t>
            </a:r>
            <a:r>
              <a:rPr lang="en-US" sz="3200" dirty="0"/>
              <a:t> Transactions </a:t>
            </a:r>
          </a:p>
        </p:txBody>
      </p:sp>
      <p:cxnSp>
        <p:nvCxnSpPr>
          <p:cNvPr id="6" name="Straight Arrow Connector 5">
            <a:extLst>
              <a:ext uri="{FF2B5EF4-FFF2-40B4-BE49-F238E27FC236}">
                <a16:creationId xmlns:a16="http://schemas.microsoft.com/office/drawing/2014/main" id="{CF229B65-2933-6F07-C4D4-E52284AA3125}"/>
              </a:ext>
            </a:extLst>
          </p:cNvPr>
          <p:cNvCxnSpPr/>
          <p:nvPr/>
        </p:nvCxnSpPr>
        <p:spPr>
          <a:xfrm flipH="1">
            <a:off x="3905178" y="3086427"/>
            <a:ext cx="1507481" cy="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930803"/>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EC994-F5F6-59D2-3E47-FA13EC6255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A4B6A-2F34-711D-9528-C9B098211A86}"/>
              </a:ext>
            </a:extLst>
          </p:cNvPr>
          <p:cNvSpPr>
            <a:spLocks noGrp="1"/>
          </p:cNvSpPr>
          <p:nvPr>
            <p:ph type="title"/>
          </p:nvPr>
        </p:nvSpPr>
        <p:spPr>
          <a:xfrm>
            <a:off x="838200" y="952059"/>
            <a:ext cx="10515600" cy="1325563"/>
          </a:xfrm>
        </p:spPr>
        <p:txBody>
          <a:bodyPr>
            <a:noAutofit/>
          </a:bodyPr>
          <a:lstStyle/>
          <a:p>
            <a:pPr algn="ctr"/>
            <a:r>
              <a:rPr lang="en-US" sz="3200" dirty="0"/>
              <a:t>Enter Customer Info ,transaction class </a:t>
            </a:r>
            <a:br>
              <a:rPr lang="en-US" sz="3200" dirty="0"/>
            </a:br>
            <a:r>
              <a:rPr lang="en-US" sz="3200" dirty="0"/>
              <a:t>its type &amp; tap line items to add transaction line</a:t>
            </a:r>
            <a:br>
              <a:rPr lang="en-US" sz="1600" dirty="0"/>
            </a:br>
            <a:br>
              <a:rPr lang="en-US" sz="3200" dirty="0"/>
            </a:br>
            <a:endParaRPr lang="en-US" sz="3200" dirty="0"/>
          </a:p>
        </p:txBody>
      </p:sp>
      <p:pic>
        <p:nvPicPr>
          <p:cNvPr id="24" name="Picture 23" descr="A screenshot of a computer&#10;&#10;AI-generated content may be incorrect.">
            <a:extLst>
              <a:ext uri="{FF2B5EF4-FFF2-40B4-BE49-F238E27FC236}">
                <a16:creationId xmlns:a16="http://schemas.microsoft.com/office/drawing/2014/main" id="{A04C67E9-C3CC-83A0-2B1B-4AD8C3449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383" y="1945072"/>
            <a:ext cx="9522956" cy="4783619"/>
          </a:xfrm>
          <a:prstGeom prst="rect">
            <a:avLst/>
          </a:prstGeom>
        </p:spPr>
      </p:pic>
      <p:cxnSp>
        <p:nvCxnSpPr>
          <p:cNvPr id="3" name="Straight Arrow Connector 2">
            <a:extLst>
              <a:ext uri="{FF2B5EF4-FFF2-40B4-BE49-F238E27FC236}">
                <a16:creationId xmlns:a16="http://schemas.microsoft.com/office/drawing/2014/main" id="{AAC1CB0B-2545-1710-7D24-4B56F1433F16}"/>
              </a:ext>
            </a:extLst>
          </p:cNvPr>
          <p:cNvCxnSpPr/>
          <p:nvPr/>
        </p:nvCxnSpPr>
        <p:spPr>
          <a:xfrm flipH="1">
            <a:off x="4146091" y="2183258"/>
            <a:ext cx="935583" cy="5952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200CDDF-3865-F22A-9B0E-D8F02054D7FD}"/>
              </a:ext>
            </a:extLst>
          </p:cNvPr>
          <p:cNvCxnSpPr/>
          <p:nvPr/>
        </p:nvCxnSpPr>
        <p:spPr>
          <a:xfrm flipH="1">
            <a:off x="4146091" y="2387381"/>
            <a:ext cx="935583" cy="5952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4DB5138-B008-666E-DBA1-A5896F698FD7}"/>
              </a:ext>
            </a:extLst>
          </p:cNvPr>
          <p:cNvSpPr/>
          <p:nvPr/>
        </p:nvSpPr>
        <p:spPr>
          <a:xfrm>
            <a:off x="4703536" y="3643380"/>
            <a:ext cx="2436174" cy="158440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51800"/>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4CEAA-8F0D-44C4-7E6C-1C71733E1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1E532-1617-F9ED-6BFF-0FC73D1ECB6C}"/>
              </a:ext>
            </a:extLst>
          </p:cNvPr>
          <p:cNvSpPr>
            <a:spLocks noGrp="1"/>
          </p:cNvSpPr>
          <p:nvPr>
            <p:ph type="title"/>
          </p:nvPr>
        </p:nvSpPr>
        <p:spPr/>
        <p:txBody>
          <a:bodyPr>
            <a:normAutofit/>
          </a:bodyPr>
          <a:lstStyle/>
          <a:p>
            <a:r>
              <a:rPr lang="en-US" sz="4000" dirty="0"/>
              <a:t>Add transaction Line</a:t>
            </a:r>
          </a:p>
        </p:txBody>
      </p:sp>
      <p:pic>
        <p:nvPicPr>
          <p:cNvPr id="26" name="Picture 25" descr="A screenshot of a computer&#10;&#10;AI-generated content may be incorrect.">
            <a:extLst>
              <a:ext uri="{FF2B5EF4-FFF2-40B4-BE49-F238E27FC236}">
                <a16:creationId xmlns:a16="http://schemas.microsoft.com/office/drawing/2014/main" id="{AD1C94BF-33FF-D41C-E487-B93A9F56A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728247"/>
            <a:ext cx="9996055" cy="5129753"/>
          </a:xfrm>
          <a:prstGeom prst="rect">
            <a:avLst/>
          </a:prstGeom>
        </p:spPr>
      </p:pic>
    </p:spTree>
    <p:extLst>
      <p:ext uri="{BB962C8B-B14F-4D97-AF65-F5344CB8AC3E}">
        <p14:creationId xmlns:p14="http://schemas.microsoft.com/office/powerpoint/2010/main" val="422893365"/>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991A3-7342-F571-2014-38F1EC6DF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0E871-5322-B50C-7F75-4A54B27E7F53}"/>
              </a:ext>
            </a:extLst>
          </p:cNvPr>
          <p:cNvSpPr>
            <a:spLocks noGrp="1"/>
          </p:cNvSpPr>
          <p:nvPr>
            <p:ph type="title"/>
          </p:nvPr>
        </p:nvSpPr>
        <p:spPr/>
        <p:txBody>
          <a:bodyPr>
            <a:noAutofit/>
          </a:bodyPr>
          <a:lstStyle/>
          <a:p>
            <a:pPr algn="ctr"/>
            <a:r>
              <a:rPr lang="en-US" sz="3600" dirty="0"/>
              <a:t>Transaction entry completed</a:t>
            </a:r>
            <a:br>
              <a:rPr lang="en-US" sz="3600" dirty="0"/>
            </a:br>
            <a:r>
              <a:rPr lang="en-US" sz="3600" dirty="0"/>
              <a:t>&amp; we have a transaction number</a:t>
            </a:r>
            <a:endParaRPr lang="en-US" sz="3600" b="1" dirty="0"/>
          </a:p>
        </p:txBody>
      </p:sp>
      <p:pic>
        <p:nvPicPr>
          <p:cNvPr id="28" name="Picture 27" descr="A screenshot of a computer&#10;&#10;AI-generated content may be incorrect.">
            <a:extLst>
              <a:ext uri="{FF2B5EF4-FFF2-40B4-BE49-F238E27FC236}">
                <a16:creationId xmlns:a16="http://schemas.microsoft.com/office/drawing/2014/main" id="{B96EB350-B0FF-2558-8CDE-0B5CE818C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430" y="1866792"/>
            <a:ext cx="8336594" cy="4991208"/>
          </a:xfrm>
          <a:prstGeom prst="rect">
            <a:avLst/>
          </a:prstGeom>
        </p:spPr>
      </p:pic>
    </p:spTree>
    <p:extLst>
      <p:ext uri="{BB962C8B-B14F-4D97-AF65-F5344CB8AC3E}">
        <p14:creationId xmlns:p14="http://schemas.microsoft.com/office/powerpoint/2010/main" val="475984748"/>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C2BBC-ED7F-4521-A92A-56C6E1581341}"/>
              </a:ext>
            </a:extLst>
          </p:cNvPr>
          <p:cNvSpPr>
            <a:spLocks noGrp="1"/>
          </p:cNvSpPr>
          <p:nvPr>
            <p:ph type="title"/>
          </p:nvPr>
        </p:nvSpPr>
        <p:spPr>
          <a:xfrm>
            <a:off x="1069848" y="484632"/>
            <a:ext cx="10058400" cy="1206057"/>
          </a:xfrm>
        </p:spPr>
        <p:txBody>
          <a:bodyPr>
            <a:normAutofit fontScale="90000"/>
          </a:bodyPr>
          <a:lstStyle/>
          <a:p>
            <a:pPr algn="ctr"/>
            <a:r>
              <a:rPr lang="en-US" sz="4400" dirty="0"/>
              <a:t>Applying deposit on invoice</a:t>
            </a:r>
            <a:br>
              <a:rPr lang="en-US" sz="4400" dirty="0"/>
            </a:br>
            <a:r>
              <a:rPr lang="en-US" sz="4400" dirty="0"/>
              <a:t>ACTIONS&gt; APPLY DEPOSIT</a:t>
            </a:r>
          </a:p>
        </p:txBody>
      </p:sp>
      <p:pic>
        <p:nvPicPr>
          <p:cNvPr id="6" name="Picture 5" descr="A screenshot of a computer&#10;&#10;AI-generated content may be incorrect.">
            <a:extLst>
              <a:ext uri="{FF2B5EF4-FFF2-40B4-BE49-F238E27FC236}">
                <a16:creationId xmlns:a16="http://schemas.microsoft.com/office/drawing/2014/main" id="{C77D86D8-B3D7-8BCA-78F2-1A536210A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052" y="1690689"/>
            <a:ext cx="10481783" cy="5167312"/>
          </a:xfrm>
          <a:prstGeom prst="rect">
            <a:avLst/>
          </a:prstGeom>
        </p:spPr>
      </p:pic>
      <p:cxnSp>
        <p:nvCxnSpPr>
          <p:cNvPr id="4" name="Straight Arrow Connector 3"/>
          <p:cNvCxnSpPr/>
          <p:nvPr/>
        </p:nvCxnSpPr>
        <p:spPr>
          <a:xfrm flipH="1">
            <a:off x="4352866" y="2610015"/>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334432"/>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B621-2E97-AD4F-BA04-3EA8386B7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38F20-CB0C-79EB-AC01-FA7C46A8D115}"/>
              </a:ext>
            </a:extLst>
          </p:cNvPr>
          <p:cNvSpPr>
            <a:spLocks noGrp="1"/>
          </p:cNvSpPr>
          <p:nvPr>
            <p:ph type="title"/>
          </p:nvPr>
        </p:nvSpPr>
        <p:spPr/>
        <p:txBody>
          <a:bodyPr>
            <a:normAutofit/>
          </a:bodyPr>
          <a:lstStyle/>
          <a:p>
            <a:pPr algn="ctr"/>
            <a:r>
              <a:rPr lang="en-US" sz="4400" dirty="0"/>
              <a:t>Enter the deposit info</a:t>
            </a:r>
          </a:p>
        </p:txBody>
      </p:sp>
      <p:pic>
        <p:nvPicPr>
          <p:cNvPr id="36" name="Picture 35" descr="A screenshot of a computer&#10;&#10;AI-generated content may be incorrect.">
            <a:extLst>
              <a:ext uri="{FF2B5EF4-FFF2-40B4-BE49-F238E27FC236}">
                <a16:creationId xmlns:a16="http://schemas.microsoft.com/office/drawing/2014/main" id="{92E204E4-13BD-4538-67B6-1C6CD9EC8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7653"/>
            <a:ext cx="10285429" cy="5010347"/>
          </a:xfrm>
          <a:prstGeom prst="rect">
            <a:avLst/>
          </a:prstGeom>
        </p:spPr>
      </p:pic>
      <p:cxnSp>
        <p:nvCxnSpPr>
          <p:cNvPr id="4" name="Straight Arrow Connector 3"/>
          <p:cNvCxnSpPr/>
          <p:nvPr/>
        </p:nvCxnSpPr>
        <p:spPr>
          <a:xfrm flipH="1">
            <a:off x="3951088" y="3449871"/>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674462"/>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24579-11CD-F37F-AFC9-5AC38DB51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EC120-D365-FB20-834E-C7BD6FBDB66F}"/>
              </a:ext>
            </a:extLst>
          </p:cNvPr>
          <p:cNvSpPr>
            <a:spLocks noGrp="1"/>
          </p:cNvSpPr>
          <p:nvPr>
            <p:ph type="title"/>
          </p:nvPr>
        </p:nvSpPr>
        <p:spPr>
          <a:xfrm>
            <a:off x="1066800" y="262959"/>
            <a:ext cx="10404764" cy="1609344"/>
          </a:xfrm>
        </p:spPr>
        <p:txBody>
          <a:bodyPr>
            <a:normAutofit/>
          </a:bodyPr>
          <a:lstStyle/>
          <a:p>
            <a:pPr algn="ctr"/>
            <a:r>
              <a:rPr lang="en-US" sz="3600" dirty="0"/>
              <a:t>The deposit was added and adjusted</a:t>
            </a:r>
          </a:p>
        </p:txBody>
      </p:sp>
      <p:pic>
        <p:nvPicPr>
          <p:cNvPr id="38" name="Picture 37" descr="A screenshot of a computer&#10;&#10;AI-generated content may be incorrect.">
            <a:extLst>
              <a:ext uri="{FF2B5EF4-FFF2-40B4-BE49-F238E27FC236}">
                <a16:creationId xmlns:a16="http://schemas.microsoft.com/office/drawing/2014/main" id="{2BDA9CF8-FE35-F0EB-8CF8-DE95ECC9C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782" y="1690688"/>
            <a:ext cx="10302782" cy="5167312"/>
          </a:xfrm>
          <a:prstGeom prst="rect">
            <a:avLst/>
          </a:prstGeom>
        </p:spPr>
      </p:pic>
      <p:sp>
        <p:nvSpPr>
          <p:cNvPr id="3" name="Rectangle 2">
            <a:extLst>
              <a:ext uri="{FF2B5EF4-FFF2-40B4-BE49-F238E27FC236}">
                <a16:creationId xmlns:a16="http://schemas.microsoft.com/office/drawing/2014/main" id="{FF6AABF8-B6D0-A88E-DE48-6CB393A99AA5}"/>
              </a:ext>
            </a:extLst>
          </p:cNvPr>
          <p:cNvSpPr/>
          <p:nvPr/>
        </p:nvSpPr>
        <p:spPr>
          <a:xfrm>
            <a:off x="1898074" y="5301673"/>
            <a:ext cx="3214254" cy="89592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6462872"/>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1DD52-036C-81F1-06E8-C0A63F346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E294AA-6522-C799-E180-EAEDE70E7232}"/>
              </a:ext>
            </a:extLst>
          </p:cNvPr>
          <p:cNvSpPr>
            <a:spLocks noGrp="1"/>
          </p:cNvSpPr>
          <p:nvPr>
            <p:ph type="title"/>
          </p:nvPr>
        </p:nvSpPr>
        <p:spPr>
          <a:xfrm>
            <a:off x="1069848" y="484632"/>
            <a:ext cx="10058400" cy="1108641"/>
          </a:xfrm>
        </p:spPr>
        <p:txBody>
          <a:bodyPr/>
          <a:lstStyle/>
          <a:p>
            <a:pPr algn="ctr"/>
            <a:r>
              <a:rPr lang="en-US" dirty="0"/>
              <a:t>The final balance</a:t>
            </a:r>
          </a:p>
        </p:txBody>
      </p:sp>
      <p:pic>
        <p:nvPicPr>
          <p:cNvPr id="46" name="Picture 45" descr="A screenshot of a computer screen&#10;&#10;AI-generated content may be incorrect.">
            <a:extLst>
              <a:ext uri="{FF2B5EF4-FFF2-40B4-BE49-F238E27FC236}">
                <a16:creationId xmlns:a16="http://schemas.microsoft.com/office/drawing/2014/main" id="{E24DC2F2-BF6D-4215-BCD5-1F6ACFB07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857" y="1593273"/>
            <a:ext cx="9002381" cy="4686954"/>
          </a:xfrm>
          <a:prstGeom prst="rect">
            <a:avLst/>
          </a:prstGeom>
        </p:spPr>
      </p:pic>
    </p:spTree>
    <p:extLst>
      <p:ext uri="{BB962C8B-B14F-4D97-AF65-F5344CB8AC3E}">
        <p14:creationId xmlns:p14="http://schemas.microsoft.com/office/powerpoint/2010/main" val="1476492993"/>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EE256-742D-6B10-073D-72DAF8E20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EE032-9F30-7863-72A0-78EA6082DCF5}"/>
              </a:ext>
            </a:extLst>
          </p:cNvPr>
          <p:cNvSpPr>
            <a:spLocks noGrp="1"/>
          </p:cNvSpPr>
          <p:nvPr>
            <p:ph type="title"/>
          </p:nvPr>
        </p:nvSpPr>
        <p:spPr>
          <a:xfrm>
            <a:off x="1069848" y="484632"/>
            <a:ext cx="10058400" cy="1193346"/>
          </a:xfrm>
        </p:spPr>
        <p:txBody>
          <a:bodyPr>
            <a:normAutofit/>
          </a:bodyPr>
          <a:lstStyle/>
          <a:p>
            <a:r>
              <a:rPr lang="en-US" sz="3600" dirty="0"/>
              <a:t>Tools&gt; Creating accounting</a:t>
            </a:r>
          </a:p>
        </p:txBody>
      </p:sp>
      <p:pic>
        <p:nvPicPr>
          <p:cNvPr id="4" name="Picture 3" descr="A screenshot of a computer&#10;&#10;AI-generated content may be incorrect.">
            <a:extLst>
              <a:ext uri="{FF2B5EF4-FFF2-40B4-BE49-F238E27FC236}">
                <a16:creationId xmlns:a16="http://schemas.microsoft.com/office/drawing/2014/main" id="{C4017714-BDDB-C0E0-A4A3-3B4EE391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567141"/>
            <a:ext cx="10213156" cy="5180022"/>
          </a:xfrm>
          <a:prstGeom prst="rect">
            <a:avLst/>
          </a:prstGeom>
        </p:spPr>
      </p:pic>
      <p:sp>
        <p:nvSpPr>
          <p:cNvPr id="5" name="Rectangle 4">
            <a:extLst>
              <a:ext uri="{FF2B5EF4-FFF2-40B4-BE49-F238E27FC236}">
                <a16:creationId xmlns:a16="http://schemas.microsoft.com/office/drawing/2014/main" id="{71012C41-43A0-CF77-E0C3-BC4C4CA4BDB0}"/>
              </a:ext>
            </a:extLst>
          </p:cNvPr>
          <p:cNvSpPr/>
          <p:nvPr/>
        </p:nvSpPr>
        <p:spPr>
          <a:xfrm>
            <a:off x="2493811" y="1879590"/>
            <a:ext cx="1343893" cy="184733"/>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3729415" y="1704199"/>
            <a:ext cx="922587" cy="286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426629"/>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02A3FE9FF25584AB7040FA1EBC6C95E" ma:contentTypeVersion="1" ma:contentTypeDescription="Create a new document." ma:contentTypeScope="" ma:versionID="e2ece1de741baa73cb5fe0ddcf9c584c">
  <xsd:schema xmlns:xsd="http://www.w3.org/2001/XMLSchema" xmlns:xs="http://www.w3.org/2001/XMLSchema" xmlns:p="http://schemas.microsoft.com/office/2006/metadata/properties" xmlns:ns3="a2516192-ed72-4169-a223-e7c84fbe0307" targetNamespace="http://schemas.microsoft.com/office/2006/metadata/properties" ma:root="true" ma:fieldsID="d0a708cd67c5075077c56561b51d8a75" ns3:_="">
    <xsd:import namespace="a2516192-ed72-4169-a223-e7c84fbe0307"/>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516192-ed72-4169-a223-e7c84fbe0307"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6D697A-391C-4E53-9A95-DC2B4CAA44AC}">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a2516192-ed72-4169-a223-e7c84fbe0307"/>
    <ds:schemaRef ds:uri="http://www.w3.org/XML/1998/namespace"/>
    <ds:schemaRef ds:uri="http://purl.org/dc/dcmitype/"/>
  </ds:schemaRefs>
</ds:datastoreItem>
</file>

<file path=customXml/itemProps2.xml><?xml version="1.0" encoding="utf-8"?>
<ds:datastoreItem xmlns:ds="http://schemas.openxmlformats.org/officeDocument/2006/customXml" ds:itemID="{B9040F12-F6BA-4C19-B91A-9A638571C1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516192-ed72-4169-a223-e7c84fbe03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B8F1B5-46C1-443A-9A3B-DF2A8546FC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Wood Type</Template>
  <TotalTime>3542</TotalTime>
  <Words>3271</Words>
  <Application>Microsoft Office PowerPoint</Application>
  <PresentationFormat>Widescreen</PresentationFormat>
  <Paragraphs>434</Paragraphs>
  <Slides>365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365</vt:i4>
      </vt:variant>
    </vt:vector>
  </HeadingPairs>
  <TitlesOfParts>
    <vt:vector size="370" baseType="lpstr">
      <vt:lpstr>Arial</vt:lpstr>
      <vt:lpstr>Calibri</vt:lpstr>
      <vt:lpstr>Cambria</vt:lpstr>
      <vt:lpstr>Wingdings</vt:lpstr>
      <vt:lpstr>Wood Type</vt:lpstr>
      <vt:lpstr>Accounts Receivable</vt:lpstr>
      <vt:lpstr>TEAM MEMBERS</vt:lpstr>
      <vt:lpstr>PAYMENT TERMS</vt:lpstr>
      <vt:lpstr>Payment Term</vt:lpstr>
      <vt:lpstr>Add our name, description, base amount and our payment schedule</vt:lpstr>
      <vt:lpstr>Create Manual Customer</vt:lpstr>
      <vt:lpstr>Create Manual Customer</vt:lpstr>
      <vt:lpstr>Create</vt:lpstr>
      <vt:lpstr>Add Name, Alias</vt:lpstr>
      <vt:lpstr>Add Country, Address, City, County, State, Postal Code</vt:lpstr>
      <vt:lpstr>Primary, Apply</vt:lpstr>
      <vt:lpstr>Choose our CUSTOMER</vt:lpstr>
      <vt:lpstr>Click Details</vt:lpstr>
      <vt:lpstr>Business Purposes</vt:lpstr>
      <vt:lpstr>Detail</vt:lpstr>
      <vt:lpstr>Adding accOUNT receivable, revenue and tax</vt:lpstr>
      <vt:lpstr>Tax Profile</vt:lpstr>
      <vt:lpstr>Allow Tax Applicability</vt:lpstr>
      <vt:lpstr>Profile</vt:lpstr>
      <vt:lpstr>Choose our payment term</vt:lpstr>
      <vt:lpstr>Click apply</vt:lpstr>
      <vt:lpstr>Here is our customer account &amp; site</vt:lpstr>
      <vt:lpstr>PowerPoint Presentation</vt:lpstr>
      <vt:lpstr>MEMO LINE</vt:lpstr>
      <vt:lpstr>Memo Line</vt:lpstr>
      <vt:lpstr>Add name . Description, Revenue ACC, active dates</vt:lpstr>
      <vt:lpstr>Making invoice</vt:lpstr>
      <vt:lpstr>Making invoice</vt:lpstr>
      <vt:lpstr>Enter Customer Info ,transaction class  its type &amp; tap line items to add transaction line </vt:lpstr>
      <vt:lpstr>Add Transaction Line</vt:lpstr>
      <vt:lpstr>Complete this transaction</vt:lpstr>
      <vt:lpstr>Transaction entry completed &amp; we have a transaction number  </vt:lpstr>
      <vt:lpstr>Creating accounting treatment</vt:lpstr>
      <vt:lpstr>Create Final Accounting</vt:lpstr>
      <vt:lpstr>View accounting entry</vt:lpstr>
      <vt:lpstr>Transaction’s journal entry</vt:lpstr>
      <vt:lpstr>Making cash invoice</vt:lpstr>
      <vt:lpstr>Enter Customer Info ,transaction class  its type , receipt method &amp; tap line items to add transaction line</vt:lpstr>
      <vt:lpstr>Add Transaction Line</vt:lpstr>
      <vt:lpstr>Complete this transaction</vt:lpstr>
      <vt:lpstr>Transaction entry completed &amp; we have a transaction number  </vt:lpstr>
      <vt:lpstr>TOOLS&gt; Create accounting</vt:lpstr>
      <vt:lpstr>Create Final Accounting</vt:lpstr>
      <vt:lpstr>TOOLS &gt;View accounting</vt:lpstr>
      <vt:lpstr>Transaction’s journal entry</vt:lpstr>
      <vt:lpstr>Applying credit ON debit</vt:lpstr>
      <vt:lpstr>Making debit memo</vt:lpstr>
      <vt:lpstr>Enter Customer Info ,transaction class  its type &amp; tap line items to add transaction line </vt:lpstr>
      <vt:lpstr>Add Transaction Line</vt:lpstr>
      <vt:lpstr>Complete this transaction</vt:lpstr>
      <vt:lpstr>Transaction entry completed &amp; we have a transaction number  </vt:lpstr>
      <vt:lpstr>TOOLS&gt; CreatE accounting</vt:lpstr>
      <vt:lpstr>Create Final Accounting</vt:lpstr>
      <vt:lpstr>TOOLS &gt;View accounting</vt:lpstr>
      <vt:lpstr>Transaction’s journal entry</vt:lpstr>
      <vt:lpstr>Making credit memo</vt:lpstr>
      <vt:lpstr>Enter Customer Info ,transaction class  its type &amp; tap line items to add transaction line </vt:lpstr>
      <vt:lpstr>Add Transaction Line</vt:lpstr>
      <vt:lpstr>Complete this transaction</vt:lpstr>
      <vt:lpstr>Transaction entry completed &amp; we have a transaction number  </vt:lpstr>
      <vt:lpstr>TOOLS &gt; CreatE accounting </vt:lpstr>
      <vt:lpstr>Create Final Accounting</vt:lpstr>
      <vt:lpstr>TOOLS &gt; View accounting </vt:lpstr>
      <vt:lpstr>Transaction’s journal entry</vt:lpstr>
      <vt:lpstr>Applying debit ON credit</vt:lpstr>
      <vt:lpstr>Making credit memo</vt:lpstr>
      <vt:lpstr>Enter Customer Info ,transaction class  its type &amp; tap line items to add transaction line </vt:lpstr>
      <vt:lpstr>Add Transaction Line</vt:lpstr>
      <vt:lpstr>Complete this transaction</vt:lpstr>
      <vt:lpstr>Transaction entry completed &amp; we have a transaction number  </vt:lpstr>
      <vt:lpstr>TOOLS&gt; Create accounting treatment</vt:lpstr>
      <vt:lpstr>Creating Final Accounting</vt:lpstr>
      <vt:lpstr>TOOLS&gt; View Accounting</vt:lpstr>
      <vt:lpstr>Transaction’s journal entry</vt:lpstr>
      <vt:lpstr>Making Debit memo</vt:lpstr>
      <vt:lpstr>Enter Customer Info ,transaction class  its type &amp; tap line items to add transaction line  </vt:lpstr>
      <vt:lpstr>Add transaction Line</vt:lpstr>
      <vt:lpstr>Complete this transaction</vt:lpstr>
      <vt:lpstr>Transaction entry completed &amp; we have a transaction number</vt:lpstr>
      <vt:lpstr>TOOLS&gt; Create accounting treatment</vt:lpstr>
      <vt:lpstr>Create Final accounting</vt:lpstr>
      <vt:lpstr>TOOLS&gt; View AccountiNG</vt:lpstr>
      <vt:lpstr>Transaction’s journal entry</vt:lpstr>
      <vt:lpstr>Making Deposit </vt:lpstr>
      <vt:lpstr>Enter Customer Info ,transaction class  &amp; its type  </vt:lpstr>
      <vt:lpstr>Enter commitment info</vt:lpstr>
      <vt:lpstr>TOOLS &gt;Create accounting treatment</vt:lpstr>
      <vt:lpstr>Create Final Accounting</vt:lpstr>
      <vt:lpstr>TOOLS&gt; View Accounting   </vt:lpstr>
      <vt:lpstr>Transaction’s journal entry</vt:lpstr>
      <vt:lpstr>Applying Deposit on standard </vt:lpstr>
      <vt:lpstr>Enter Customer Info ,transaction class  its type &amp; tap line items to add transaction line  </vt:lpstr>
      <vt:lpstr>Add transaction Line</vt:lpstr>
      <vt:lpstr>Transaction entry completed &amp; we have a transaction number</vt:lpstr>
      <vt:lpstr>Applying deposit on invoice ACTIONS&gt; APPLY DEPOSIT</vt:lpstr>
      <vt:lpstr>Enter the deposit info</vt:lpstr>
      <vt:lpstr>The deposit was added and adjusted</vt:lpstr>
      <vt:lpstr>The final balance</vt:lpstr>
      <vt:lpstr>Tools&gt; Creating accounting</vt:lpstr>
      <vt:lpstr>Creating final accounting</vt:lpstr>
      <vt:lpstr>TOOLS &gt; View Accounting</vt:lpstr>
      <vt:lpstr>Transaction’s journal entry</vt:lpstr>
      <vt:lpstr>Enter an invoice with items Transactions&gt;&gt;Transactions</vt:lpstr>
      <vt:lpstr> "Enter the customer name, currency, Date, invoice type, and payment term."   Press Line Items           </vt:lpstr>
      <vt:lpstr>"Enter '%%' in the Items field, press OK, and select the items."</vt:lpstr>
      <vt:lpstr>Set the quantity for the item Specify the unit price of the item </vt:lpstr>
      <vt:lpstr>Press complete</vt:lpstr>
      <vt:lpstr>To Make this Invoice complete and transfer to the General ledger                                        Tools &gt;Create Accounting</vt:lpstr>
      <vt:lpstr>Crate final Accounting &gt;&gt;Ok</vt:lpstr>
      <vt:lpstr>To show The transaction for this invoice      Press Tools &gt;&gt; View Accounting</vt:lpstr>
      <vt:lpstr>"Accounts receivable will be recorded as a debit, while revenue will be recorded as a credit."</vt:lpstr>
      <vt:lpstr>the same steps as before to enter the invoice                               Transactions&gt;&gt;Transactions</vt:lpstr>
      <vt:lpstr> "Enter the customer name, currency, invoice type, and payment term."                                              Press Line Items To Select Which Type of line items I Enter in This Invoice</vt:lpstr>
      <vt:lpstr>Enter the Type of line Items and amount</vt:lpstr>
      <vt:lpstr>                 Press Complete</vt:lpstr>
      <vt:lpstr>To Make this Invoice complete and transfer to the General ledger                                           Tools &gt;Create Accounting </vt:lpstr>
      <vt:lpstr>      Crate final Accounting &gt;&gt;Ok</vt:lpstr>
      <vt:lpstr>Tools &gt; View Accounting</vt:lpstr>
      <vt:lpstr>Show thetransaction for this invoice "Accounts receivable will be recorded as a debit, while revenue will be recorded as a credit."</vt:lpstr>
      <vt:lpstr>Invoice Adjustments</vt:lpstr>
      <vt:lpstr>Adjustment Any Invoices: 1. Enter the Approval limit: Setup&gt;&gt;Transactions &gt;&gt;Approval limit </vt:lpstr>
      <vt:lpstr>Add a new approval limit so  I can adjust invoices </vt:lpstr>
      <vt:lpstr>PowerPoint Presentation</vt:lpstr>
      <vt:lpstr> Enter Receivable Activities to manage adjustments Press       Setup&gt;&gt;Receipts&gt;&gt;Receivable Activities </vt:lpstr>
      <vt:lpstr>Enter the Operating unit, Name, Type, and then Enter the Code Combination </vt:lpstr>
      <vt:lpstr>Search for invoices to adjust                    Transactions &gt;&gt; Transactions  Select the Invoice and adjust it </vt:lpstr>
      <vt:lpstr>Enter the Transactions Number and press find </vt:lpstr>
      <vt:lpstr>Actions &gt; Adjust</vt:lpstr>
      <vt:lpstr>Select That Invoice I need to Adjust And Press Adjust </vt:lpstr>
      <vt:lpstr>Select the Activity Name I entered in Receivable Activities, type, and the amount I need to adjust. </vt:lpstr>
      <vt:lpstr>create accounting on the adjustment screen.              Press Tools &gt;&gt; Create Accounting </vt:lpstr>
      <vt:lpstr>Create Final Accounting&gt;&gt;Ok </vt:lpstr>
      <vt:lpstr>Tools &gt;View Accounting </vt:lpstr>
      <vt:lpstr>show impacts on the customer’s account balance. Record the adjustment as a debit because it reduces the invoice by the same amount. This also decreases the receivables, which should be reflected as a credit </vt:lpstr>
      <vt:lpstr>                    Press Details</vt:lpstr>
      <vt:lpstr>show the adjustments that happened in the invoice </vt:lpstr>
      <vt:lpstr>Search for another invoice to adjust                       Transactions &gt; Transactions  Select the Invoice and adjust it </vt:lpstr>
      <vt:lpstr>Enter the Transactions Number and press find </vt:lpstr>
      <vt:lpstr>"I will adjust to add an amount to the customer's invoice."                                            Actions &gt;&gt; Adjust</vt:lpstr>
      <vt:lpstr>Select the Activity Name I entered in Receivable Activities, type, and the amount that I need to adjust</vt:lpstr>
      <vt:lpstr>And create accounting on the adjustment screen.       Tools &gt; Create Accounting</vt:lpstr>
      <vt:lpstr>  Create Final Accounting&gt;&gt;Ok</vt:lpstr>
      <vt:lpstr>Tools &gt;View Accounting</vt:lpstr>
      <vt:lpstr>show impacts on the customer’s account balance. "Record the adjustment as a credit because it increases the invoice by the same amount. This also increases the receivables, which should be reflected as a debit." </vt:lpstr>
      <vt:lpstr>Press Details</vt:lpstr>
      <vt:lpstr>show the adjustments that happened in the invoice</vt:lpstr>
      <vt:lpstr>CREATE BANK</vt:lpstr>
      <vt:lpstr>Create Bank</vt:lpstr>
      <vt:lpstr>Create</vt:lpstr>
      <vt:lpstr>Create New Bank</vt:lpstr>
      <vt:lpstr>Create Bank Branch</vt:lpstr>
      <vt:lpstr>Create account</vt:lpstr>
      <vt:lpstr>Create bank account Setup &gt; payment &gt; bank account</vt:lpstr>
      <vt:lpstr>create</vt:lpstr>
      <vt:lpstr>Search with bank name &gt; continue</vt:lpstr>
      <vt:lpstr>vision operations &gt; receivables &gt; next</vt:lpstr>
      <vt:lpstr>Add account name and number</vt:lpstr>
      <vt:lpstr>Add cash &amp; cash clearing accounts</vt:lpstr>
      <vt:lpstr>Continue</vt:lpstr>
      <vt:lpstr>Add Accounts, Apply</vt:lpstr>
      <vt:lpstr>PowerPoint Presentation</vt:lpstr>
      <vt:lpstr>Create bank saFe box</vt:lpstr>
      <vt:lpstr>Create Bank saFe box</vt:lpstr>
      <vt:lpstr>create</vt:lpstr>
      <vt:lpstr>Create New Bank</vt:lpstr>
      <vt:lpstr>create</vt:lpstr>
      <vt:lpstr>Create bank branch &gt; create</vt:lpstr>
      <vt:lpstr>Search with bank name &gt; continue</vt:lpstr>
      <vt:lpstr>Create new Branch</vt:lpstr>
      <vt:lpstr>Our bank branch is done</vt:lpstr>
      <vt:lpstr>Create bank account Setup &gt; payment &gt; bank account</vt:lpstr>
      <vt:lpstr>create</vt:lpstr>
      <vt:lpstr>Search with our bank name</vt:lpstr>
      <vt:lpstr>Create Bank account</vt:lpstr>
      <vt:lpstr>Add account name &amp; number</vt:lpstr>
      <vt:lpstr>Add cash &amp; cash clearing accounts</vt:lpstr>
      <vt:lpstr>Save and next</vt:lpstr>
      <vt:lpstr>Click continue</vt:lpstr>
      <vt:lpstr>Add accounts  &amp; apply</vt:lpstr>
      <vt:lpstr>Here is our bank</vt:lpstr>
      <vt:lpstr>PowerPoint Presentation</vt:lpstr>
      <vt:lpstr>PowerPoint Presentation</vt:lpstr>
      <vt:lpstr>PowerPoint Presentation</vt:lpstr>
      <vt:lpstr>We name receipt class and receipt method </vt:lpstr>
      <vt:lpstr>We Link our Bank and add all accounts then we save </vt:lpstr>
      <vt:lpstr>PowerPoint Presentation</vt:lpstr>
      <vt:lpstr>PowerPoint Presentation</vt:lpstr>
      <vt:lpstr>PowerPoint Presentation</vt:lpstr>
      <vt:lpstr>PowerPoint Presentation</vt:lpstr>
      <vt:lpstr>Choose receipt method ,date , amount and customer name then click apply</vt:lpstr>
      <vt:lpstr>Choose the invoices then ctrl+s  to save them then click apply in detail</vt:lpstr>
      <vt:lpstr> tools &gt;create accounting</vt:lpstr>
      <vt:lpstr>create final accounting  then tools &gt; view accountig</vt:lpstr>
      <vt:lpstr>From tools choose view accounting</vt:lpstr>
      <vt:lpstr>To change the State of receipts from                     CONFIRMED to REMITTED Click      Receipts &gt;&gt; Remittances</vt:lpstr>
      <vt:lpstr>Enter the batch and GL dates, select the receipt method and receipt class, and then enter the bank details, including the branch and account number where the funds were received.                                            click Manual Create</vt:lpstr>
      <vt:lpstr>Press Ctrl + F11 to search for the receipts you want to remit. Click on Format to finalize the remittance details</vt:lpstr>
      <vt:lpstr>Click Yes</vt:lpstr>
      <vt:lpstr>Receipts &gt; Receipts</vt:lpstr>
      <vt:lpstr>Search for the receipt</vt:lpstr>
      <vt:lpstr>You will find that the State has been updated to REMITTED</vt:lpstr>
      <vt:lpstr>TOOLs &gt; Create Accounting</vt:lpstr>
      <vt:lpstr>Create final accounting &gt;&gt; ok</vt:lpstr>
      <vt:lpstr>Tools &gt; view accounting</vt:lpstr>
      <vt:lpstr>"Initially, when receipts are applied to an invoice, the journal entry is recorded as Confirmed Cash (Debit) and Receivables (Credit). Once transferred to remittance, the entry updates to Remitted Cash (Debit) and Confirmed Cash (Credit)."</vt:lpstr>
      <vt:lpstr>               remmetince receipts        </vt:lpstr>
      <vt:lpstr>From responsibility Receivable choose menu receipt</vt:lpstr>
      <vt:lpstr>From menu Receipt choose function Receipt</vt:lpstr>
      <vt:lpstr>Choose payment method</vt:lpstr>
      <vt:lpstr>Determine the receipt amount   &amp; Determine the customer and the date  Then click apply</vt:lpstr>
      <vt:lpstr>Choose the invoice to be applied</vt:lpstr>
      <vt:lpstr>After applying the invoices ctrl+s to save work</vt:lpstr>
      <vt:lpstr>From tools Click create account</vt:lpstr>
      <vt:lpstr>Choose create final accounting</vt:lpstr>
      <vt:lpstr>Then click view accounting from tools</vt:lpstr>
      <vt:lpstr>Journal Entry</vt:lpstr>
      <vt:lpstr>        cash receipts</vt:lpstr>
      <vt:lpstr>Determine the receipt amount &amp; determine the   customer and the date then click apply</vt:lpstr>
      <vt:lpstr>Select the invoices</vt:lpstr>
      <vt:lpstr>PowerPoint Presentation</vt:lpstr>
      <vt:lpstr>From tools choose create accounting</vt:lpstr>
      <vt:lpstr>Choose create final accounting</vt:lpstr>
      <vt:lpstr>Choose view accounting</vt:lpstr>
      <vt:lpstr>PowerPoint Presentation</vt:lpstr>
      <vt:lpstr>       on account</vt:lpstr>
      <vt:lpstr>receipts--&gt;receipts</vt:lpstr>
      <vt:lpstr>Choose receipt method ,date , amount and customer name then click apply</vt:lpstr>
      <vt:lpstr>Apply amount On Account Then Ctrl+S to save</vt:lpstr>
      <vt:lpstr>TOOLS &gt; create accounting</vt:lpstr>
      <vt:lpstr>PowerPoint Presentation</vt:lpstr>
      <vt:lpstr>To change the state of receipts from  CONFIRMED to REMITTED click      receipts &gt;&gt; remittances</vt:lpstr>
      <vt:lpstr>Enter the batch and GL dates, select the receipt method and receipt class, and then enter the bank details, including the branch and account number where the funds were received. Click manual create                                            </vt:lpstr>
      <vt:lpstr>Press ctrl + F11 to search for the receipts you want to remit. Click on format to finalize the remittance details</vt:lpstr>
      <vt:lpstr>You will find that the state has been updated to REMITTED</vt:lpstr>
      <vt:lpstr>PowerPoint Presentation</vt:lpstr>
      <vt:lpstr>REFUND</vt:lpstr>
      <vt:lpstr>Receipts &gt; receipts</vt:lpstr>
      <vt:lpstr>Choose receipt method ,date , amount and customer name then click apply</vt:lpstr>
      <vt:lpstr>Choose the invoices then ctrl+s  to save them then click apply in detail</vt:lpstr>
      <vt:lpstr>Then to Make a refund we go to apply again</vt:lpstr>
      <vt:lpstr>Apply amount to refund then ctrl+s to save then click on refund attributes to select money refund method</vt:lpstr>
      <vt:lpstr>Then we choose to pay with checks then we click on apply</vt:lpstr>
      <vt:lpstr>Unapplied amount turns negative</vt:lpstr>
      <vt:lpstr>Then we create account</vt:lpstr>
      <vt:lpstr>PowerPoint Presentation</vt:lpstr>
      <vt:lpstr>Payables &gt; invoices</vt:lpstr>
      <vt:lpstr>We got a payment request with the same amount of refund then we click Actions to create account</vt:lpstr>
      <vt:lpstr>Create account &gt;&gt;final</vt:lpstr>
      <vt:lpstr>Requests &gt; view accounting</vt:lpstr>
      <vt:lpstr>PowerPoint Presentation</vt:lpstr>
      <vt:lpstr>“write off”</vt:lpstr>
      <vt:lpstr>                    Enter approval limits   setup&gt;&gt;Transactions&gt;&gt;Approval limits</vt:lpstr>
      <vt:lpstr>add a new approval limit for receipt write-off</vt:lpstr>
      <vt:lpstr>Enter Receivables activities Setup &gt; Receipts &gt; Receivable Activities</vt:lpstr>
      <vt:lpstr>In the Receivable Activities section, enter the Name and select the Type</vt:lpstr>
      <vt:lpstr>"Input the Code Combination, then specify the Bad Debts account."</vt:lpstr>
      <vt:lpstr>After entering the details, click Save to store the information</vt:lpstr>
      <vt:lpstr>Next, navigate to Receipts to process the write-off for the outstanding amount.                                  Receipts &gt;&gt; Receipts</vt:lpstr>
      <vt:lpstr>"Entering the receipt details requires the following information: Receipt Method, Receipt Number, Receipt Amount, Customer, and Receipt Date.“                                                        click 'Apply'</vt:lpstr>
      <vt:lpstr>"After clicking 'Apply,' I select 'Receipt Write-Off' from the 'Apply To' field, then enter the Apply Date and GL Date."</vt:lpstr>
      <vt:lpstr>"From the 'Activity' field, I select the Write-Off Name that was entered in Receivable Activities.“   And Save </vt:lpstr>
      <vt:lpstr>“I will find that the amount is now marked as applied.          Tools &gt; Create Accounting</vt:lpstr>
      <vt:lpstr>Create final accounting &gt;&gt; ok</vt:lpstr>
      <vt:lpstr>     Tools &gt; view accounting</vt:lpstr>
      <vt:lpstr>"I will see that the Write-Off journal entry has been generated, where Unapplied is debit and Write-Off is credit."</vt:lpstr>
      <vt:lpstr>inquiry</vt:lpstr>
      <vt:lpstr>Select Inquiry &gt; Account details</vt:lpstr>
      <vt:lpstr>Write customer name then click find</vt:lpstr>
      <vt:lpstr>1.Click details when invoice appears    2.click activities to see actions done on the invoice.   3.The balance will appear at functional if the same currency other wise will appear at entered</vt:lpstr>
      <vt:lpstr>PowerPoint Presentation</vt:lpstr>
      <vt:lpstr>aging</vt:lpstr>
      <vt:lpstr>Receivables vision operations (usa)</vt:lpstr>
      <vt:lpstr>Setup &gt; collections&gt; Aging Buckets</vt:lpstr>
      <vt:lpstr>create aging &gt; add our name and payments terms</vt:lpstr>
      <vt:lpstr>CLEARING</vt:lpstr>
      <vt:lpstr>Clearing</vt:lpstr>
      <vt:lpstr>Bank statements&gt;manual clearing&gt; clear transaction</vt:lpstr>
      <vt:lpstr>Choose Ar Receipt</vt:lpstr>
      <vt:lpstr>Choose our account&gt; find z</vt:lpstr>
      <vt:lpstr>Click to receipt that we will clear &gt; CHANGE DATE </vt:lpstr>
      <vt:lpstr>CLEAR TRANSACTIONS</vt:lpstr>
      <vt:lpstr>TRANSFER TO RECEIVABLE RECEIPTS&gt; RECEIPTS</vt:lpstr>
      <vt:lpstr>ADD OUR RECIEPT METHOD, AMOUNT AND CUSTOMER NAME &gt; APPLY</vt:lpstr>
      <vt:lpstr>APPLY</vt:lpstr>
      <vt:lpstr>TOOLS &gt; CREATE ACCOUNT</vt:lpstr>
      <vt:lpstr>CREATE FINAL ACCOUNT</vt:lpstr>
      <vt:lpstr>TOOLS&gt; VIEW ACCOUNTING</vt:lpstr>
      <vt:lpstr>JOURNAL ENTRY</vt:lpstr>
      <vt:lpstr>Generate Financial Reports</vt:lpstr>
      <vt:lpstr>View &gt;&gt; Requests</vt:lpstr>
      <vt:lpstr>Click on Submit a new request</vt:lpstr>
      <vt:lpstr>I enter the report named 'Transaction Register'</vt:lpstr>
      <vt:lpstr>"I enter the GL date, currency, and batch source name."</vt:lpstr>
      <vt:lpstr>Press Submit</vt:lpstr>
      <vt:lpstr>"I click on 'Find' and will see that the report is completed." </vt:lpstr>
      <vt:lpstr>"I click on 'View Output' to see the report results." </vt:lpstr>
      <vt:lpstr>"I will find that this report shows the header, all types of invoices, and all the transactions that occurred for those invoices." </vt:lpstr>
      <vt:lpstr>PowerPoint Presentation</vt:lpstr>
      <vt:lpstr>Submit a new request' to enter another report </vt:lpstr>
      <vt:lpstr>Enter a report named 'Receipt Register’ </vt:lpstr>
      <vt:lpstr>Specify the GL date, currency, and customer name </vt:lpstr>
      <vt:lpstr>Click on 'Submit' to run the request </vt:lpstr>
      <vt:lpstr>Click on 'Find' to see that the report is complete </vt:lpstr>
      <vt:lpstr>Click on 'View Output' to see the results of the report </vt:lpstr>
      <vt:lpstr> I Will find that it shows the header for the receipts and the transactions that occurred for the receipts</vt:lpstr>
      <vt:lpstr>Submit a new request' to enter another report</vt:lpstr>
      <vt:lpstr>Enter a report named “Customer Listing-summary”</vt:lpstr>
      <vt:lpstr>Enter Order by Customer, input the Customer Name, and select the Customer Number.</vt:lpstr>
      <vt:lpstr>Click on 'Submit' to run the request</vt:lpstr>
      <vt:lpstr> Click on 'Find' to see that the report is complete</vt:lpstr>
      <vt:lpstr> Click on 'View Output' to see the results of the report</vt:lpstr>
      <vt:lpstr>The Customer Listing Summary report provides a summarized view of customer details, including customer names, numbers, statuses, city, and state. </vt:lpstr>
      <vt:lpstr>Extra Tasks</vt:lpstr>
      <vt:lpstr>Create journal entries</vt:lpstr>
      <vt:lpstr>Click new journal</vt:lpstr>
      <vt:lpstr>Add lines then post</vt:lpstr>
      <vt:lpstr>CLICK post</vt:lpstr>
      <vt:lpstr>posted</vt:lpstr>
      <vt:lpstr>REVERSE</vt:lpstr>
      <vt:lpstr>Reverse with switch dr/cr</vt:lpstr>
      <vt:lpstr>Post&gt; posted</vt:lpstr>
      <vt:lpstr>Reverse with change sign</vt:lpstr>
      <vt:lpstr>AUTO COPY BATCH</vt:lpstr>
      <vt:lpstr>Click auto copy batch</vt:lpstr>
      <vt:lpstr>Click ok</vt:lpstr>
      <vt:lpstr>post</vt:lpstr>
      <vt:lpstr>Search for auto copy batch</vt:lpstr>
      <vt:lpstr>Unposted&gt; posted</vt:lpstr>
      <vt:lpstr>Currencies (Daily Rates) </vt:lpstr>
      <vt:lpstr>I will input a different currency into the system with a set exchange rate Setup&gt;&gt;Currencies&gt;&gt;Rates&gt;&gt;Daily</vt:lpstr>
      <vt:lpstr>converting Currency(USD) to another Currency(EUR) " Defining currency conversions for journal transactions.  I select the target currency, specify the exchange date and currency type, and then input the exchange rate and its equivalent value Press "Enter By Date Range"   </vt:lpstr>
      <vt:lpstr>Define the conversion period by selecting the From Date and To Date</vt:lpstr>
      <vt:lpstr>Journals&gt;&gt; Enter</vt:lpstr>
      <vt:lpstr>Enter the journal in EUR currency, select a date within the specified range, and choose the currency type. The system will automatically display the previously entered exchange rate. When entering the journal lines, specify the accounts and input the amount in EUR. The system will automatically display the equivalent amount in USD based on the predefined exchange rate.</vt:lpstr>
      <vt:lpstr>“ Create Recurring Journals “</vt:lpstr>
      <vt:lpstr>                             "Recurring journals are journal entries that are generated automatically every month with a fixed code combination, while the amount may vary. Additionally, a formula can be applied to calculate the amount dynamically based on predefined criteria."                                    Press Journals &gt;&gt; Define&gt;&gt;Recurring</vt:lpstr>
      <vt:lpstr>"To create a recurring journal batch, I first enter the batch name and select the recurring batch type. Then, I create and enter the journal, specifying the category, currency, and ledger."                                                             Press Lines</vt:lpstr>
      <vt:lpstr>Enter all the journal lines, specifying the code combination and amount for each line</vt:lpstr>
      <vt:lpstr>To enter a journal line and set it as a debit, I input the amount with a positive sign.</vt:lpstr>
      <vt:lpstr>Enter Line 2 &amp; Code Combination</vt:lpstr>
      <vt:lpstr>If it's a credit, I enter the amount with a negative sign</vt:lpstr>
      <vt:lpstr>Press Generate</vt:lpstr>
      <vt:lpstr>Click Submit</vt:lpstr>
      <vt:lpstr>"I enter the period and specify the journal effective date as well as the calculations effective date.“                                                                 Click submit</vt:lpstr>
      <vt:lpstr>"I click 'Save' to run the request."</vt:lpstr>
      <vt:lpstr>Click View&gt;&gt; select Requests to check the request status</vt:lpstr>
      <vt:lpstr>Click Find to search for the request</vt:lpstr>
      <vt:lpstr>The request will appear, showing that it is completed.</vt:lpstr>
      <vt:lpstr>Journals&gt;&gt;Enter to review the journal</vt:lpstr>
      <vt:lpstr>When Search To review the journal, I enter the batch details and specify the source as Recurring to indicate that it is a recurring journal entry</vt:lpstr>
      <vt:lpstr>"Once the journal is displayed,                                                             click Review Journal to verify the entries, amounts, and account combinations before proceeding with the posting."</vt:lpstr>
      <vt:lpstr>"After verifying that everything is correct, I proceed with posting the journal."                                                  Click Post</vt:lpstr>
      <vt:lpstr>"Once the journal is posted, I run the request to process and confirm the posting in the system."</vt:lpstr>
      <vt:lpstr>View&gt;&gt; Requests to check the request</vt:lpstr>
      <vt:lpstr>"Once I check the request, it will show as 'Completed,' indicating that the process has been successfully executed." "After the request is marked as Completed,                                                                 Click View Output</vt:lpstr>
      <vt:lpstr>to review the generated report or verify the processed journal details."</vt:lpstr>
      <vt:lpstr>       closing period by gl</vt:lpstr>
      <vt:lpstr>Closing period :from responsibility general ledger select setup menu</vt:lpstr>
      <vt:lpstr>Select open/close function</vt:lpstr>
      <vt:lpstr>Select the period</vt:lpstr>
      <vt:lpstr>Select the status closed then ctrl save</vt:lpstr>
      <vt:lpstr>PowerPoint Presentation</vt:lpstr>
      <vt:lpstr>PowerPoint Presentation</vt:lpstr>
      <vt:lpstr>From view choose requests </vt:lpstr>
      <vt:lpstr>Press find button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dc:creator>
  <cp:lastModifiedBy>mahmoud salem</cp:lastModifiedBy>
  <cp:revision>343</cp:revision>
  <dcterms:created xsi:type="dcterms:W3CDTF">2025-02-25T20:47:25Z</dcterms:created>
  <dcterms:modified xsi:type="dcterms:W3CDTF">2025-05-10T18:43:11Z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0x010100402A3FE9FF25584AB7040FA1EBC6C95E</vt:lpwstr>
  </property>
</Properties>
</file>